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bin" ContentType="application/vnd.openxmlformats-officedocument.oleObject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handoutMasterIdLst>
    <p:handoutMasterId r:id="rId20"/>
  </p:handoutMasterIdLst>
  <p:sldIdLst>
    <p:sldId id="286" r:id="rId2"/>
    <p:sldId id="295" r:id="rId3"/>
    <p:sldId id="296" r:id="rId4"/>
    <p:sldId id="300" r:id="rId5"/>
    <p:sldId id="309" r:id="rId6"/>
    <p:sldId id="302" r:id="rId7"/>
    <p:sldId id="303" r:id="rId8"/>
    <p:sldId id="304" r:id="rId9"/>
    <p:sldId id="306" r:id="rId10"/>
    <p:sldId id="308" r:id="rId11"/>
    <p:sldId id="305" r:id="rId12"/>
    <p:sldId id="307" r:id="rId13"/>
    <p:sldId id="310" r:id="rId14"/>
    <p:sldId id="311" r:id="rId15"/>
    <p:sldId id="312" r:id="rId16"/>
    <p:sldId id="313" r:id="rId17"/>
    <p:sldId id="314" r:id="rId18"/>
  </p:sldIdLst>
  <p:sldSz cx="9144000" cy="6858000" type="screen4x3"/>
  <p:notesSz cx="6769100" cy="9906000"/>
  <p:defaultTextStyle>
    <a:defPPr>
      <a:defRPr lang="es-ES"/>
    </a:defPPr>
    <a:lvl1pPr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66"/>
    <a:srgbClr val="990000"/>
    <a:srgbClr val="993366"/>
    <a:srgbClr val="CC0066"/>
    <a:srgbClr val="A50021"/>
    <a:srgbClr val="6600CC"/>
    <a:srgbClr val="666699"/>
    <a:srgbClr val="FF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1886" autoAdjust="0"/>
    <p:restoredTop sz="94700" autoAdjust="0"/>
  </p:normalViewPr>
  <p:slideViewPr>
    <p:cSldViewPr>
      <p:cViewPr>
        <p:scale>
          <a:sx n="75" d="100"/>
          <a:sy n="75" d="100"/>
        </p:scale>
        <p:origin x="-168" y="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295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33700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6" tIns="45718" rIns="91436" bIns="45718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33813" y="0"/>
            <a:ext cx="2933700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6" tIns="45718" rIns="91436" bIns="45718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"/>
          </a:p>
        </p:txBody>
      </p:sp>
      <p:sp>
        <p:nvSpPr>
          <p:cNvPr id="5632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09113"/>
            <a:ext cx="2933700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6" tIns="45718" rIns="91436" bIns="45718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5632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33813" y="9409113"/>
            <a:ext cx="2933700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6" tIns="45718" rIns="91436" bIns="45718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33B84572-41CF-4513-8B2F-1EB9C3C6928E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33700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6" tIns="45718" rIns="91436" bIns="45718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33813" y="0"/>
            <a:ext cx="2933700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6" tIns="45718" rIns="91436" bIns="45718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"/>
          </a:p>
        </p:txBody>
      </p:sp>
      <p:sp>
        <p:nvSpPr>
          <p:cNvPr id="54276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909638" y="744538"/>
            <a:ext cx="4951412" cy="371316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542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7863" y="4703763"/>
            <a:ext cx="5413375" cy="445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6" tIns="45718" rIns="91436" bIns="4571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542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09113"/>
            <a:ext cx="2933700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6" tIns="45718" rIns="91436" bIns="45718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542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33813" y="9409113"/>
            <a:ext cx="2933700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6" tIns="45718" rIns="91436" bIns="45718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C1632560-274A-47F5-851C-315D2DE8E4B4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Haga clic para modificar el estilo de subtítulo del patrón</a:t>
            </a:r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Haga clic para modificar el estilo de texto del patrón</a:t>
            </a:r>
          </a:p>
          <a:p>
            <a:pPr lvl="1"/>
            <a:r>
              <a:rPr lang="en-US"/>
              <a:t>Segundo nivel</a:t>
            </a:r>
          </a:p>
          <a:p>
            <a:pPr lvl="2"/>
            <a:r>
              <a:rPr lang="en-US"/>
              <a:t>Tercer nivel</a:t>
            </a:r>
          </a:p>
          <a:p>
            <a:pPr lvl="3"/>
            <a:r>
              <a:rPr lang="en-US"/>
              <a:t>Cuarto nivel</a:t>
            </a:r>
          </a:p>
          <a:p>
            <a:pPr lvl="4"/>
            <a:r>
              <a:rPr lang="en-US"/>
              <a:t>Quinto nivel</a:t>
            </a:r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Haga clic para modificar el estilo de texto del patrón</a:t>
            </a:r>
          </a:p>
          <a:p>
            <a:pPr lvl="1"/>
            <a:r>
              <a:rPr lang="en-US"/>
              <a:t>Segundo nivel</a:t>
            </a:r>
          </a:p>
          <a:p>
            <a:pPr lvl="2"/>
            <a:r>
              <a:rPr lang="en-US"/>
              <a:t>Tercer nivel</a:t>
            </a:r>
          </a:p>
          <a:p>
            <a:pPr lvl="3"/>
            <a:r>
              <a:rPr lang="en-US"/>
              <a:t>Cuarto nivel</a:t>
            </a:r>
          </a:p>
          <a:p>
            <a:pPr lvl="4"/>
            <a:r>
              <a:rPr lang="en-US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Haga clic para modificar el estilo de texto del patrón</a:t>
            </a:r>
          </a:p>
          <a:p>
            <a:pPr lvl="1"/>
            <a:r>
              <a:rPr lang="en-US"/>
              <a:t>Segundo nivel</a:t>
            </a:r>
          </a:p>
          <a:p>
            <a:pPr lvl="2"/>
            <a:r>
              <a:rPr lang="en-US"/>
              <a:t>Tercer nivel</a:t>
            </a:r>
          </a:p>
          <a:p>
            <a:pPr lvl="3"/>
            <a:r>
              <a:rPr lang="en-US"/>
              <a:t>Cuarto nivel</a:t>
            </a:r>
          </a:p>
          <a:p>
            <a:pPr lvl="4"/>
            <a:r>
              <a:rPr lang="en-US"/>
              <a:t>Quinto nivel</a:t>
            </a:r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Haga clic para modificar el estilo de texto del patrón</a:t>
            </a:r>
          </a:p>
          <a:p>
            <a:pPr lvl="1"/>
            <a:r>
              <a:rPr lang="en-US"/>
              <a:t>Segundo nivel</a:t>
            </a:r>
          </a:p>
          <a:p>
            <a:pPr lvl="2"/>
            <a:r>
              <a:rPr lang="en-US"/>
              <a:t>Tercer nivel</a:t>
            </a:r>
          </a:p>
          <a:p>
            <a:pPr lvl="3"/>
            <a:r>
              <a:rPr lang="en-US"/>
              <a:t>Cuarto nivel</a:t>
            </a:r>
          </a:p>
          <a:p>
            <a:pPr lvl="4"/>
            <a:r>
              <a:rPr lang="en-US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Haga clic para modificar el estilo de texto del patrón</a:t>
            </a:r>
          </a:p>
          <a:p>
            <a:pPr lvl="1"/>
            <a:r>
              <a:rPr lang="en-US"/>
              <a:t>Segundo nivel</a:t>
            </a:r>
          </a:p>
          <a:p>
            <a:pPr lvl="2"/>
            <a:r>
              <a:rPr lang="en-US"/>
              <a:t>Tercer nivel</a:t>
            </a:r>
          </a:p>
          <a:p>
            <a:pPr lvl="3"/>
            <a:r>
              <a:rPr lang="en-US"/>
              <a:t>Cuarto nivel</a:t>
            </a:r>
          </a:p>
          <a:p>
            <a:pPr lvl="4"/>
            <a:r>
              <a:rPr lang="en-US"/>
              <a:t>Quinto nivel</a:t>
            </a:r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Haga clic para modificar el estilo de título del patrón</a:t>
            </a:r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Haga clic para modificar el estilo de texto del patrón</a:t>
            </a:r>
          </a:p>
          <a:p>
            <a:pPr lvl="1"/>
            <a:r>
              <a:rPr lang="en-US"/>
              <a:t>Segundo nivel</a:t>
            </a:r>
          </a:p>
          <a:p>
            <a:pPr lvl="2"/>
            <a:r>
              <a:rPr lang="en-US"/>
              <a:t>Tercer nivel</a:t>
            </a:r>
          </a:p>
          <a:p>
            <a:pPr lvl="3"/>
            <a:r>
              <a:rPr lang="en-US"/>
              <a:t>Cuarto nivel</a:t>
            </a:r>
          </a:p>
          <a:p>
            <a:pPr lvl="4"/>
            <a:r>
              <a:rPr lang="en-US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Haga clic para modificar el estilo de texto del patrón</a:t>
            </a:r>
          </a:p>
          <a:p>
            <a:pPr lvl="1"/>
            <a:r>
              <a:rPr lang="en-US"/>
              <a:t>Segundo nivel</a:t>
            </a:r>
          </a:p>
          <a:p>
            <a:pPr lvl="2"/>
            <a:r>
              <a:rPr lang="en-US"/>
              <a:t>Tercer nivel</a:t>
            </a:r>
          </a:p>
          <a:p>
            <a:pPr lvl="3"/>
            <a:r>
              <a:rPr lang="en-US"/>
              <a:t>Cuarto nivel</a:t>
            </a:r>
          </a:p>
          <a:p>
            <a:pPr lvl="4"/>
            <a:r>
              <a:rPr lang="en-US"/>
              <a:t>Quinto nivel</a:t>
            </a:r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Haga clic para modificar el estilo de texto del patrón</a:t>
            </a:r>
          </a:p>
          <a:p>
            <a:pPr lvl="1"/>
            <a:r>
              <a:rPr lang="en-US"/>
              <a:t>Segundo nivel</a:t>
            </a:r>
          </a:p>
          <a:p>
            <a:pPr lvl="2"/>
            <a:r>
              <a:rPr lang="en-US"/>
              <a:t>Tercer nivel</a:t>
            </a:r>
          </a:p>
          <a:p>
            <a:pPr lvl="3"/>
            <a:r>
              <a:rPr lang="en-US"/>
              <a:t>Cuarto nivel</a:t>
            </a:r>
          </a:p>
          <a:p>
            <a:pPr lvl="4"/>
            <a:r>
              <a:rPr lang="en-US"/>
              <a:t>Quinto nivel</a:t>
            </a:r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ítulo, texto y 2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Haga clic para modificar el estilo de texto del patrón</a:t>
            </a:r>
          </a:p>
          <a:p>
            <a:pPr lvl="1"/>
            <a:r>
              <a:rPr lang="en-US"/>
              <a:t>Segundo nivel</a:t>
            </a:r>
          </a:p>
          <a:p>
            <a:pPr lvl="2"/>
            <a:r>
              <a:rPr lang="en-US"/>
              <a:t>Tercer nivel</a:t>
            </a:r>
          </a:p>
          <a:p>
            <a:pPr lvl="3"/>
            <a:r>
              <a:rPr lang="en-US"/>
              <a:t>Cuarto nivel</a:t>
            </a:r>
          </a:p>
          <a:p>
            <a:pPr lvl="4"/>
            <a:r>
              <a:rPr lang="en-US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Haga clic para modificar el estilo de texto del patrón</a:t>
            </a:r>
          </a:p>
          <a:p>
            <a:pPr lvl="1"/>
            <a:r>
              <a:rPr lang="en-US"/>
              <a:t>Segundo nivel</a:t>
            </a:r>
          </a:p>
          <a:p>
            <a:pPr lvl="2"/>
            <a:r>
              <a:rPr lang="en-US"/>
              <a:t>Tercer nivel</a:t>
            </a:r>
          </a:p>
          <a:p>
            <a:pPr lvl="3"/>
            <a:r>
              <a:rPr lang="en-US"/>
              <a:t>Cuarto nivel</a:t>
            </a:r>
          </a:p>
          <a:p>
            <a:pPr lvl="4"/>
            <a:r>
              <a:rPr lang="en-US"/>
              <a:t>Quinto nivel</a:t>
            </a:r>
            <a:endParaRPr lang="es-ES"/>
          </a:p>
        </p:txBody>
      </p:sp>
      <p:sp>
        <p:nvSpPr>
          <p:cNvPr id="5" name="Marcador de contenido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Haga clic para modificar el estilo de texto del patrón</a:t>
            </a:r>
          </a:p>
          <a:p>
            <a:pPr lvl="1"/>
            <a:r>
              <a:rPr lang="en-US"/>
              <a:t>Segundo nivel</a:t>
            </a:r>
          </a:p>
          <a:p>
            <a:pPr lvl="2"/>
            <a:r>
              <a:rPr lang="en-US"/>
              <a:t>Tercer nivel</a:t>
            </a:r>
          </a:p>
          <a:p>
            <a:pPr lvl="3"/>
            <a:r>
              <a:rPr lang="en-US"/>
              <a:t>Cuarto nivel</a:t>
            </a:r>
          </a:p>
          <a:p>
            <a:pPr lvl="4"/>
            <a:r>
              <a:rPr lang="en-US"/>
              <a:t>Quinto nivel</a:t>
            </a:r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33" name="Group 9"/>
          <p:cNvGrpSpPr>
            <a:grpSpLocks/>
          </p:cNvGrpSpPr>
          <p:nvPr userDrawn="1"/>
        </p:nvGrpSpPr>
        <p:grpSpPr bwMode="auto">
          <a:xfrm>
            <a:off x="250825" y="115888"/>
            <a:ext cx="1368425" cy="858837"/>
            <a:chOff x="5012" y="119"/>
            <a:chExt cx="635" cy="418"/>
          </a:xfrm>
        </p:grpSpPr>
        <p:sp>
          <p:nvSpPr>
            <p:cNvPr id="1034" name="WordArt 10"/>
            <p:cNvSpPr>
              <a:spLocks noChangeArrowheads="1" noChangeShapeType="1" noTextEdit="1"/>
            </p:cNvSpPr>
            <p:nvPr/>
          </p:nvSpPr>
          <p:spPr bwMode="auto">
            <a:xfrm>
              <a:off x="5012" y="301"/>
              <a:ext cx="138" cy="30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r>
                <a:rPr lang="es-ES" sz="3600" b="1" kern="10">
                  <a:ln w="9525">
                    <a:solidFill>
                      <a:schemeClr val="bg1"/>
                    </a:solidFill>
                    <a:round/>
                    <a:headEnd/>
                    <a:tailEnd/>
                  </a:ln>
                  <a:latin typeface="Verdana"/>
                </a:rPr>
                <a:t>Servicio</a:t>
              </a:r>
            </a:p>
          </p:txBody>
        </p:sp>
        <p:sp>
          <p:nvSpPr>
            <p:cNvPr id="1035" name="WordArt 11"/>
            <p:cNvSpPr>
              <a:spLocks noChangeArrowheads="1" noChangeShapeType="1" noTextEdit="1"/>
            </p:cNvSpPr>
            <p:nvPr/>
          </p:nvSpPr>
          <p:spPr bwMode="auto">
            <a:xfrm>
              <a:off x="5303" y="457"/>
              <a:ext cx="150" cy="30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r>
                <a:rPr lang="es-ES" sz="3600" b="1" kern="10">
                  <a:ln w="9525">
                    <a:solidFill>
                      <a:schemeClr val="bg1"/>
                    </a:solidFill>
                    <a:round/>
                    <a:headEnd/>
                    <a:tailEnd/>
                  </a:ln>
                  <a:latin typeface="Verdana"/>
                </a:rPr>
                <a:t>de Salud</a:t>
              </a:r>
            </a:p>
          </p:txBody>
        </p:sp>
        <p:grpSp>
          <p:nvGrpSpPr>
            <p:cNvPr id="1036" name="Group 12"/>
            <p:cNvGrpSpPr>
              <a:grpSpLocks/>
            </p:cNvGrpSpPr>
            <p:nvPr/>
          </p:nvGrpSpPr>
          <p:grpSpPr bwMode="auto">
            <a:xfrm>
              <a:off x="5012" y="350"/>
              <a:ext cx="443" cy="77"/>
              <a:chOff x="-294" y="2639"/>
              <a:chExt cx="3812" cy="663"/>
            </a:xfrm>
          </p:grpSpPr>
          <p:sp>
            <p:nvSpPr>
              <p:cNvPr id="1037" name="WordArt 13"/>
              <p:cNvSpPr>
                <a:spLocks noChangeArrowheads="1" noChangeShapeType="1" noTextEdit="1"/>
              </p:cNvSpPr>
              <p:nvPr/>
            </p:nvSpPr>
            <p:spPr bwMode="auto">
              <a:xfrm>
                <a:off x="604" y="2640"/>
                <a:ext cx="2914" cy="662"/>
              </a:xfrm>
              <a:prstGeom prst="rect">
                <a:avLst/>
              </a:prstGeom>
            </p:spPr>
            <p:txBody>
              <a:bodyPr wrap="none" fromWordArt="1">
                <a:prstTxWarp prst="textPlain">
                  <a:avLst>
                    <a:gd name="adj" fmla="val 50000"/>
                  </a:avLst>
                </a:prstTxWarp>
              </a:bodyPr>
              <a:lstStyle/>
              <a:p>
                <a:r>
                  <a:rPr lang="es-ES" sz="3600" b="1" kern="10">
                    <a:ln w="9525">
                      <a:solidFill>
                        <a:schemeClr val="bg1"/>
                      </a:solidFill>
                      <a:round/>
                      <a:headEnd/>
                      <a:tailEnd/>
                    </a:ln>
                    <a:solidFill>
                      <a:schemeClr val="bg1"/>
                    </a:solidFill>
                    <a:latin typeface="Verdana"/>
                  </a:rPr>
                  <a:t>urciano</a:t>
                </a:r>
              </a:p>
            </p:txBody>
          </p:sp>
          <p:sp>
            <p:nvSpPr>
              <p:cNvPr id="1038" name="Freeform 14"/>
              <p:cNvSpPr>
                <a:spLocks/>
              </p:cNvSpPr>
              <p:nvPr/>
            </p:nvSpPr>
            <p:spPr bwMode="auto">
              <a:xfrm>
                <a:off x="-294" y="2639"/>
                <a:ext cx="795" cy="660"/>
              </a:xfrm>
              <a:custGeom>
                <a:avLst/>
                <a:gdLst/>
                <a:ahLst/>
                <a:cxnLst>
                  <a:cxn ang="0">
                    <a:pos x="0" y="648"/>
                  </a:cxn>
                  <a:cxn ang="0">
                    <a:pos x="117" y="660"/>
                  </a:cxn>
                  <a:cxn ang="0">
                    <a:pos x="183" y="156"/>
                  </a:cxn>
                  <a:cxn ang="0">
                    <a:pos x="336" y="649"/>
                  </a:cxn>
                  <a:cxn ang="0">
                    <a:pos x="461" y="649"/>
                  </a:cxn>
                  <a:cxn ang="0">
                    <a:pos x="626" y="138"/>
                  </a:cxn>
                  <a:cxn ang="0">
                    <a:pos x="675" y="654"/>
                  </a:cxn>
                  <a:cxn ang="0">
                    <a:pos x="795" y="648"/>
                  </a:cxn>
                  <a:cxn ang="0">
                    <a:pos x="696" y="0"/>
                  </a:cxn>
                  <a:cxn ang="0">
                    <a:pos x="582" y="1"/>
                  </a:cxn>
                  <a:cxn ang="0">
                    <a:pos x="401" y="529"/>
                  </a:cxn>
                  <a:cxn ang="0">
                    <a:pos x="226" y="1"/>
                  </a:cxn>
                  <a:cxn ang="0">
                    <a:pos x="124" y="0"/>
                  </a:cxn>
                  <a:cxn ang="0">
                    <a:pos x="0" y="648"/>
                  </a:cxn>
                </a:cxnLst>
                <a:rect l="0" t="0" r="r" b="b"/>
                <a:pathLst>
                  <a:path w="795" h="660">
                    <a:moveTo>
                      <a:pt x="0" y="648"/>
                    </a:moveTo>
                    <a:lnTo>
                      <a:pt x="117" y="660"/>
                    </a:lnTo>
                    <a:lnTo>
                      <a:pt x="183" y="156"/>
                    </a:lnTo>
                    <a:lnTo>
                      <a:pt x="336" y="649"/>
                    </a:lnTo>
                    <a:lnTo>
                      <a:pt x="461" y="649"/>
                    </a:lnTo>
                    <a:lnTo>
                      <a:pt x="626" y="138"/>
                    </a:lnTo>
                    <a:lnTo>
                      <a:pt x="675" y="654"/>
                    </a:lnTo>
                    <a:lnTo>
                      <a:pt x="795" y="648"/>
                    </a:lnTo>
                    <a:lnTo>
                      <a:pt x="696" y="0"/>
                    </a:lnTo>
                    <a:lnTo>
                      <a:pt x="582" y="1"/>
                    </a:lnTo>
                    <a:lnTo>
                      <a:pt x="401" y="529"/>
                    </a:lnTo>
                    <a:lnTo>
                      <a:pt x="226" y="1"/>
                    </a:lnTo>
                    <a:lnTo>
                      <a:pt x="124" y="0"/>
                    </a:lnTo>
                    <a:lnTo>
                      <a:pt x="0" y="648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s-ES"/>
              </a:p>
            </p:txBody>
          </p:sp>
        </p:grpSp>
        <p:grpSp>
          <p:nvGrpSpPr>
            <p:cNvPr id="1039" name="Group 15"/>
            <p:cNvGrpSpPr>
              <a:grpSpLocks/>
            </p:cNvGrpSpPr>
            <p:nvPr/>
          </p:nvGrpSpPr>
          <p:grpSpPr bwMode="auto">
            <a:xfrm>
              <a:off x="5165" y="119"/>
              <a:ext cx="482" cy="418"/>
              <a:chOff x="1646" y="892"/>
              <a:chExt cx="2955" cy="2565"/>
            </a:xfrm>
          </p:grpSpPr>
          <p:sp>
            <p:nvSpPr>
              <p:cNvPr id="1040" name="Freeform 16"/>
              <p:cNvSpPr>
                <a:spLocks/>
              </p:cNvSpPr>
              <p:nvPr/>
            </p:nvSpPr>
            <p:spPr bwMode="auto">
              <a:xfrm>
                <a:off x="2927" y="892"/>
                <a:ext cx="784" cy="980"/>
              </a:xfrm>
              <a:custGeom>
                <a:avLst/>
                <a:gdLst/>
                <a:ahLst/>
                <a:cxnLst>
                  <a:cxn ang="0">
                    <a:pos x="693" y="259"/>
                  </a:cxn>
                  <a:cxn ang="0">
                    <a:pos x="669" y="223"/>
                  </a:cxn>
                  <a:cxn ang="0">
                    <a:pos x="648" y="191"/>
                  </a:cxn>
                  <a:cxn ang="0">
                    <a:pos x="621" y="166"/>
                  </a:cxn>
                  <a:cxn ang="0">
                    <a:pos x="586" y="145"/>
                  </a:cxn>
                  <a:cxn ang="0">
                    <a:pos x="552" y="125"/>
                  </a:cxn>
                  <a:cxn ang="0">
                    <a:pos x="516" y="110"/>
                  </a:cxn>
                  <a:cxn ang="0">
                    <a:pos x="481" y="101"/>
                  </a:cxn>
                  <a:cxn ang="0">
                    <a:pos x="445" y="94"/>
                  </a:cxn>
                  <a:cxn ang="0">
                    <a:pos x="408" y="91"/>
                  </a:cxn>
                  <a:cxn ang="0">
                    <a:pos x="361" y="92"/>
                  </a:cxn>
                  <a:cxn ang="0">
                    <a:pos x="319" y="98"/>
                  </a:cxn>
                  <a:cxn ang="0">
                    <a:pos x="283" y="107"/>
                  </a:cxn>
                  <a:cxn ang="0">
                    <a:pos x="252" y="116"/>
                  </a:cxn>
                  <a:cxn ang="0">
                    <a:pos x="220" y="131"/>
                  </a:cxn>
                  <a:cxn ang="0">
                    <a:pos x="195" y="145"/>
                  </a:cxn>
                  <a:cxn ang="0">
                    <a:pos x="171" y="163"/>
                  </a:cxn>
                  <a:cxn ang="0">
                    <a:pos x="147" y="184"/>
                  </a:cxn>
                  <a:cxn ang="0">
                    <a:pos x="126" y="205"/>
                  </a:cxn>
                  <a:cxn ang="0">
                    <a:pos x="109" y="229"/>
                  </a:cxn>
                  <a:cxn ang="0">
                    <a:pos x="90" y="259"/>
                  </a:cxn>
                  <a:cxn ang="0">
                    <a:pos x="3" y="257"/>
                  </a:cxn>
                  <a:cxn ang="0">
                    <a:pos x="20" y="194"/>
                  </a:cxn>
                  <a:cxn ang="0">
                    <a:pos x="43" y="156"/>
                  </a:cxn>
                  <a:cxn ang="0">
                    <a:pos x="70" y="125"/>
                  </a:cxn>
                  <a:cxn ang="0">
                    <a:pos x="97" y="100"/>
                  </a:cxn>
                  <a:cxn ang="0">
                    <a:pos x="131" y="74"/>
                  </a:cxn>
                  <a:cxn ang="0">
                    <a:pos x="164" y="56"/>
                  </a:cxn>
                  <a:cxn ang="0">
                    <a:pos x="202" y="37"/>
                  </a:cxn>
                  <a:cxn ang="0">
                    <a:pos x="246" y="21"/>
                  </a:cxn>
                  <a:cxn ang="0">
                    <a:pos x="290" y="9"/>
                  </a:cxn>
                  <a:cxn ang="0">
                    <a:pos x="332" y="3"/>
                  </a:cxn>
                  <a:cxn ang="0">
                    <a:pos x="375" y="2"/>
                  </a:cxn>
                  <a:cxn ang="0">
                    <a:pos x="426" y="3"/>
                  </a:cxn>
                  <a:cxn ang="0">
                    <a:pos x="472" y="6"/>
                  </a:cxn>
                  <a:cxn ang="0">
                    <a:pos x="518" y="18"/>
                  </a:cxn>
                  <a:cxn ang="0">
                    <a:pos x="565" y="31"/>
                  </a:cxn>
                  <a:cxn ang="0">
                    <a:pos x="607" y="49"/>
                  </a:cxn>
                  <a:cxn ang="0">
                    <a:pos x="641" y="69"/>
                  </a:cxn>
                  <a:cxn ang="0">
                    <a:pos x="678" y="96"/>
                  </a:cxn>
                  <a:cxn ang="0">
                    <a:pos x="711" y="125"/>
                  </a:cxn>
                  <a:cxn ang="0">
                    <a:pos x="736" y="154"/>
                  </a:cxn>
                  <a:cxn ang="0">
                    <a:pos x="757" y="188"/>
                  </a:cxn>
                  <a:cxn ang="0">
                    <a:pos x="776" y="230"/>
                  </a:cxn>
                </a:cxnLst>
                <a:rect l="0" t="0" r="r" b="b"/>
                <a:pathLst>
                  <a:path w="784" h="980">
                    <a:moveTo>
                      <a:pt x="784" y="980"/>
                    </a:moveTo>
                    <a:lnTo>
                      <a:pt x="694" y="980"/>
                    </a:lnTo>
                    <a:lnTo>
                      <a:pt x="693" y="259"/>
                    </a:lnTo>
                    <a:lnTo>
                      <a:pt x="685" y="248"/>
                    </a:lnTo>
                    <a:lnTo>
                      <a:pt x="676" y="235"/>
                    </a:lnTo>
                    <a:lnTo>
                      <a:pt x="669" y="223"/>
                    </a:lnTo>
                    <a:lnTo>
                      <a:pt x="663" y="211"/>
                    </a:lnTo>
                    <a:lnTo>
                      <a:pt x="655" y="200"/>
                    </a:lnTo>
                    <a:lnTo>
                      <a:pt x="648" y="191"/>
                    </a:lnTo>
                    <a:lnTo>
                      <a:pt x="639" y="181"/>
                    </a:lnTo>
                    <a:lnTo>
                      <a:pt x="628" y="173"/>
                    </a:lnTo>
                    <a:lnTo>
                      <a:pt x="621" y="166"/>
                    </a:lnTo>
                    <a:lnTo>
                      <a:pt x="609" y="160"/>
                    </a:lnTo>
                    <a:lnTo>
                      <a:pt x="598" y="154"/>
                    </a:lnTo>
                    <a:lnTo>
                      <a:pt x="586" y="145"/>
                    </a:lnTo>
                    <a:lnTo>
                      <a:pt x="576" y="137"/>
                    </a:lnTo>
                    <a:lnTo>
                      <a:pt x="562" y="131"/>
                    </a:lnTo>
                    <a:lnTo>
                      <a:pt x="552" y="125"/>
                    </a:lnTo>
                    <a:lnTo>
                      <a:pt x="541" y="122"/>
                    </a:lnTo>
                    <a:lnTo>
                      <a:pt x="529" y="116"/>
                    </a:lnTo>
                    <a:lnTo>
                      <a:pt x="516" y="110"/>
                    </a:lnTo>
                    <a:lnTo>
                      <a:pt x="504" y="107"/>
                    </a:lnTo>
                    <a:lnTo>
                      <a:pt x="493" y="104"/>
                    </a:lnTo>
                    <a:lnTo>
                      <a:pt x="481" y="101"/>
                    </a:lnTo>
                    <a:lnTo>
                      <a:pt x="471" y="98"/>
                    </a:lnTo>
                    <a:lnTo>
                      <a:pt x="459" y="97"/>
                    </a:lnTo>
                    <a:lnTo>
                      <a:pt x="445" y="94"/>
                    </a:lnTo>
                    <a:lnTo>
                      <a:pt x="433" y="92"/>
                    </a:lnTo>
                    <a:lnTo>
                      <a:pt x="421" y="91"/>
                    </a:lnTo>
                    <a:lnTo>
                      <a:pt x="408" y="91"/>
                    </a:lnTo>
                    <a:lnTo>
                      <a:pt x="393" y="91"/>
                    </a:lnTo>
                    <a:lnTo>
                      <a:pt x="376" y="92"/>
                    </a:lnTo>
                    <a:lnTo>
                      <a:pt x="361" y="92"/>
                    </a:lnTo>
                    <a:lnTo>
                      <a:pt x="349" y="94"/>
                    </a:lnTo>
                    <a:lnTo>
                      <a:pt x="333" y="95"/>
                    </a:lnTo>
                    <a:lnTo>
                      <a:pt x="319" y="98"/>
                    </a:lnTo>
                    <a:lnTo>
                      <a:pt x="307" y="101"/>
                    </a:lnTo>
                    <a:lnTo>
                      <a:pt x="295" y="103"/>
                    </a:lnTo>
                    <a:lnTo>
                      <a:pt x="283" y="107"/>
                    </a:lnTo>
                    <a:lnTo>
                      <a:pt x="271" y="110"/>
                    </a:lnTo>
                    <a:lnTo>
                      <a:pt x="261" y="113"/>
                    </a:lnTo>
                    <a:lnTo>
                      <a:pt x="252" y="116"/>
                    </a:lnTo>
                    <a:lnTo>
                      <a:pt x="243" y="121"/>
                    </a:lnTo>
                    <a:lnTo>
                      <a:pt x="232" y="125"/>
                    </a:lnTo>
                    <a:lnTo>
                      <a:pt x="220" y="131"/>
                    </a:lnTo>
                    <a:lnTo>
                      <a:pt x="211" y="134"/>
                    </a:lnTo>
                    <a:lnTo>
                      <a:pt x="204" y="142"/>
                    </a:lnTo>
                    <a:lnTo>
                      <a:pt x="195" y="145"/>
                    </a:lnTo>
                    <a:lnTo>
                      <a:pt x="186" y="151"/>
                    </a:lnTo>
                    <a:lnTo>
                      <a:pt x="180" y="157"/>
                    </a:lnTo>
                    <a:lnTo>
                      <a:pt x="171" y="163"/>
                    </a:lnTo>
                    <a:lnTo>
                      <a:pt x="163" y="169"/>
                    </a:lnTo>
                    <a:lnTo>
                      <a:pt x="154" y="176"/>
                    </a:lnTo>
                    <a:lnTo>
                      <a:pt x="147" y="184"/>
                    </a:lnTo>
                    <a:lnTo>
                      <a:pt x="139" y="190"/>
                    </a:lnTo>
                    <a:lnTo>
                      <a:pt x="133" y="197"/>
                    </a:lnTo>
                    <a:lnTo>
                      <a:pt x="126" y="205"/>
                    </a:lnTo>
                    <a:lnTo>
                      <a:pt x="120" y="214"/>
                    </a:lnTo>
                    <a:lnTo>
                      <a:pt x="112" y="221"/>
                    </a:lnTo>
                    <a:lnTo>
                      <a:pt x="109" y="229"/>
                    </a:lnTo>
                    <a:lnTo>
                      <a:pt x="103" y="238"/>
                    </a:lnTo>
                    <a:lnTo>
                      <a:pt x="97" y="247"/>
                    </a:lnTo>
                    <a:lnTo>
                      <a:pt x="90" y="259"/>
                    </a:lnTo>
                    <a:lnTo>
                      <a:pt x="88" y="980"/>
                    </a:lnTo>
                    <a:lnTo>
                      <a:pt x="0" y="980"/>
                    </a:lnTo>
                    <a:lnTo>
                      <a:pt x="3" y="257"/>
                    </a:lnTo>
                    <a:lnTo>
                      <a:pt x="6" y="232"/>
                    </a:lnTo>
                    <a:lnTo>
                      <a:pt x="15" y="210"/>
                    </a:lnTo>
                    <a:lnTo>
                      <a:pt x="20" y="194"/>
                    </a:lnTo>
                    <a:lnTo>
                      <a:pt x="28" y="181"/>
                    </a:lnTo>
                    <a:lnTo>
                      <a:pt x="35" y="169"/>
                    </a:lnTo>
                    <a:lnTo>
                      <a:pt x="43" y="156"/>
                    </a:lnTo>
                    <a:lnTo>
                      <a:pt x="53" y="145"/>
                    </a:lnTo>
                    <a:lnTo>
                      <a:pt x="61" y="134"/>
                    </a:lnTo>
                    <a:lnTo>
                      <a:pt x="70" y="125"/>
                    </a:lnTo>
                    <a:lnTo>
                      <a:pt x="80" y="115"/>
                    </a:lnTo>
                    <a:lnTo>
                      <a:pt x="90" y="106"/>
                    </a:lnTo>
                    <a:lnTo>
                      <a:pt x="97" y="100"/>
                    </a:lnTo>
                    <a:lnTo>
                      <a:pt x="107" y="90"/>
                    </a:lnTo>
                    <a:lnTo>
                      <a:pt x="120" y="82"/>
                    </a:lnTo>
                    <a:lnTo>
                      <a:pt x="131" y="74"/>
                    </a:lnTo>
                    <a:lnTo>
                      <a:pt x="141" y="68"/>
                    </a:lnTo>
                    <a:lnTo>
                      <a:pt x="153" y="62"/>
                    </a:lnTo>
                    <a:lnTo>
                      <a:pt x="164" y="56"/>
                    </a:lnTo>
                    <a:lnTo>
                      <a:pt x="177" y="49"/>
                    </a:lnTo>
                    <a:lnTo>
                      <a:pt x="189" y="43"/>
                    </a:lnTo>
                    <a:lnTo>
                      <a:pt x="202" y="37"/>
                    </a:lnTo>
                    <a:lnTo>
                      <a:pt x="216" y="30"/>
                    </a:lnTo>
                    <a:lnTo>
                      <a:pt x="230" y="25"/>
                    </a:lnTo>
                    <a:lnTo>
                      <a:pt x="246" y="21"/>
                    </a:lnTo>
                    <a:lnTo>
                      <a:pt x="260" y="16"/>
                    </a:lnTo>
                    <a:lnTo>
                      <a:pt x="275" y="15"/>
                    </a:lnTo>
                    <a:lnTo>
                      <a:pt x="290" y="9"/>
                    </a:lnTo>
                    <a:lnTo>
                      <a:pt x="303" y="8"/>
                    </a:lnTo>
                    <a:lnTo>
                      <a:pt x="318" y="6"/>
                    </a:lnTo>
                    <a:lnTo>
                      <a:pt x="332" y="3"/>
                    </a:lnTo>
                    <a:lnTo>
                      <a:pt x="346" y="2"/>
                    </a:lnTo>
                    <a:lnTo>
                      <a:pt x="359" y="2"/>
                    </a:lnTo>
                    <a:lnTo>
                      <a:pt x="375" y="2"/>
                    </a:lnTo>
                    <a:lnTo>
                      <a:pt x="393" y="0"/>
                    </a:lnTo>
                    <a:lnTo>
                      <a:pt x="406" y="2"/>
                    </a:lnTo>
                    <a:lnTo>
                      <a:pt x="426" y="3"/>
                    </a:lnTo>
                    <a:lnTo>
                      <a:pt x="442" y="3"/>
                    </a:lnTo>
                    <a:lnTo>
                      <a:pt x="461" y="6"/>
                    </a:lnTo>
                    <a:lnTo>
                      <a:pt x="472" y="6"/>
                    </a:lnTo>
                    <a:lnTo>
                      <a:pt x="488" y="9"/>
                    </a:lnTo>
                    <a:lnTo>
                      <a:pt x="505" y="15"/>
                    </a:lnTo>
                    <a:lnTo>
                      <a:pt x="518" y="18"/>
                    </a:lnTo>
                    <a:lnTo>
                      <a:pt x="535" y="22"/>
                    </a:lnTo>
                    <a:lnTo>
                      <a:pt x="550" y="27"/>
                    </a:lnTo>
                    <a:lnTo>
                      <a:pt x="565" y="31"/>
                    </a:lnTo>
                    <a:lnTo>
                      <a:pt x="578" y="38"/>
                    </a:lnTo>
                    <a:lnTo>
                      <a:pt x="594" y="44"/>
                    </a:lnTo>
                    <a:lnTo>
                      <a:pt x="607" y="49"/>
                    </a:lnTo>
                    <a:lnTo>
                      <a:pt x="618" y="56"/>
                    </a:lnTo>
                    <a:lnTo>
                      <a:pt x="631" y="63"/>
                    </a:lnTo>
                    <a:lnTo>
                      <a:pt x="641" y="69"/>
                    </a:lnTo>
                    <a:lnTo>
                      <a:pt x="653" y="78"/>
                    </a:lnTo>
                    <a:lnTo>
                      <a:pt x="668" y="87"/>
                    </a:lnTo>
                    <a:lnTo>
                      <a:pt x="678" y="96"/>
                    </a:lnTo>
                    <a:lnTo>
                      <a:pt x="690" y="106"/>
                    </a:lnTo>
                    <a:lnTo>
                      <a:pt x="700" y="113"/>
                    </a:lnTo>
                    <a:lnTo>
                      <a:pt x="711" y="125"/>
                    </a:lnTo>
                    <a:lnTo>
                      <a:pt x="720" y="134"/>
                    </a:lnTo>
                    <a:lnTo>
                      <a:pt x="727" y="145"/>
                    </a:lnTo>
                    <a:lnTo>
                      <a:pt x="736" y="154"/>
                    </a:lnTo>
                    <a:lnTo>
                      <a:pt x="743" y="164"/>
                    </a:lnTo>
                    <a:lnTo>
                      <a:pt x="749" y="175"/>
                    </a:lnTo>
                    <a:lnTo>
                      <a:pt x="757" y="188"/>
                    </a:lnTo>
                    <a:lnTo>
                      <a:pt x="764" y="201"/>
                    </a:lnTo>
                    <a:lnTo>
                      <a:pt x="769" y="214"/>
                    </a:lnTo>
                    <a:lnTo>
                      <a:pt x="776" y="230"/>
                    </a:lnTo>
                    <a:lnTo>
                      <a:pt x="781" y="253"/>
                    </a:lnTo>
                    <a:lnTo>
                      <a:pt x="783" y="272"/>
                    </a:lnTo>
                  </a:path>
                </a:pathLst>
              </a:custGeom>
              <a:solidFill>
                <a:schemeClr val="bg1"/>
              </a:solidFill>
              <a:ln w="3175" cmpd="sng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041" name="Freeform 17"/>
              <p:cNvSpPr>
                <a:spLocks/>
              </p:cNvSpPr>
              <p:nvPr/>
            </p:nvSpPr>
            <p:spPr bwMode="auto">
              <a:xfrm>
                <a:off x="1646" y="1788"/>
                <a:ext cx="1370" cy="91"/>
              </a:xfrm>
              <a:custGeom>
                <a:avLst/>
                <a:gdLst/>
                <a:ahLst/>
                <a:cxnLst>
                  <a:cxn ang="0">
                    <a:pos x="10" y="0"/>
                  </a:cxn>
                  <a:cxn ang="0">
                    <a:pos x="685" y="0"/>
                  </a:cxn>
                  <a:cxn ang="0">
                    <a:pos x="685" y="48"/>
                  </a:cxn>
                  <a:cxn ang="0">
                    <a:pos x="10" y="48"/>
                  </a:cxn>
                  <a:cxn ang="0">
                    <a:pos x="3" y="40"/>
                  </a:cxn>
                  <a:cxn ang="0">
                    <a:pos x="0" y="31"/>
                  </a:cxn>
                  <a:cxn ang="0">
                    <a:pos x="0" y="19"/>
                  </a:cxn>
                  <a:cxn ang="0">
                    <a:pos x="5" y="8"/>
                  </a:cxn>
                  <a:cxn ang="0">
                    <a:pos x="10" y="0"/>
                  </a:cxn>
                </a:cxnLst>
                <a:rect l="0" t="0" r="r" b="b"/>
                <a:pathLst>
                  <a:path w="685" h="48">
                    <a:moveTo>
                      <a:pt x="10" y="0"/>
                    </a:moveTo>
                    <a:lnTo>
                      <a:pt x="685" y="0"/>
                    </a:lnTo>
                    <a:lnTo>
                      <a:pt x="685" y="48"/>
                    </a:lnTo>
                    <a:lnTo>
                      <a:pt x="10" y="48"/>
                    </a:lnTo>
                    <a:lnTo>
                      <a:pt x="3" y="40"/>
                    </a:lnTo>
                    <a:lnTo>
                      <a:pt x="0" y="31"/>
                    </a:lnTo>
                    <a:lnTo>
                      <a:pt x="0" y="19"/>
                    </a:lnTo>
                    <a:lnTo>
                      <a:pt x="5" y="8"/>
                    </a:lnTo>
                    <a:lnTo>
                      <a:pt x="1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 cmpd="sng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042" name="Freeform 18"/>
              <p:cNvSpPr>
                <a:spLocks/>
              </p:cNvSpPr>
              <p:nvPr/>
            </p:nvSpPr>
            <p:spPr bwMode="auto">
              <a:xfrm rot="5400000">
                <a:off x="3719" y="1690"/>
                <a:ext cx="784" cy="980"/>
              </a:xfrm>
              <a:custGeom>
                <a:avLst/>
                <a:gdLst/>
                <a:ahLst/>
                <a:cxnLst>
                  <a:cxn ang="0">
                    <a:pos x="693" y="259"/>
                  </a:cxn>
                  <a:cxn ang="0">
                    <a:pos x="669" y="223"/>
                  </a:cxn>
                  <a:cxn ang="0">
                    <a:pos x="648" y="191"/>
                  </a:cxn>
                  <a:cxn ang="0">
                    <a:pos x="621" y="166"/>
                  </a:cxn>
                  <a:cxn ang="0">
                    <a:pos x="586" y="145"/>
                  </a:cxn>
                  <a:cxn ang="0">
                    <a:pos x="552" y="125"/>
                  </a:cxn>
                  <a:cxn ang="0">
                    <a:pos x="516" y="110"/>
                  </a:cxn>
                  <a:cxn ang="0">
                    <a:pos x="481" y="101"/>
                  </a:cxn>
                  <a:cxn ang="0">
                    <a:pos x="445" y="94"/>
                  </a:cxn>
                  <a:cxn ang="0">
                    <a:pos x="408" y="91"/>
                  </a:cxn>
                  <a:cxn ang="0">
                    <a:pos x="361" y="92"/>
                  </a:cxn>
                  <a:cxn ang="0">
                    <a:pos x="319" y="98"/>
                  </a:cxn>
                  <a:cxn ang="0">
                    <a:pos x="283" y="107"/>
                  </a:cxn>
                  <a:cxn ang="0">
                    <a:pos x="252" y="116"/>
                  </a:cxn>
                  <a:cxn ang="0">
                    <a:pos x="220" y="131"/>
                  </a:cxn>
                  <a:cxn ang="0">
                    <a:pos x="195" y="145"/>
                  </a:cxn>
                  <a:cxn ang="0">
                    <a:pos x="171" y="163"/>
                  </a:cxn>
                  <a:cxn ang="0">
                    <a:pos x="147" y="184"/>
                  </a:cxn>
                  <a:cxn ang="0">
                    <a:pos x="126" y="205"/>
                  </a:cxn>
                  <a:cxn ang="0">
                    <a:pos x="109" y="229"/>
                  </a:cxn>
                  <a:cxn ang="0">
                    <a:pos x="90" y="259"/>
                  </a:cxn>
                  <a:cxn ang="0">
                    <a:pos x="3" y="257"/>
                  </a:cxn>
                  <a:cxn ang="0">
                    <a:pos x="20" y="194"/>
                  </a:cxn>
                  <a:cxn ang="0">
                    <a:pos x="43" y="156"/>
                  </a:cxn>
                  <a:cxn ang="0">
                    <a:pos x="70" y="125"/>
                  </a:cxn>
                  <a:cxn ang="0">
                    <a:pos x="97" y="100"/>
                  </a:cxn>
                  <a:cxn ang="0">
                    <a:pos x="131" y="74"/>
                  </a:cxn>
                  <a:cxn ang="0">
                    <a:pos x="164" y="56"/>
                  </a:cxn>
                  <a:cxn ang="0">
                    <a:pos x="202" y="37"/>
                  </a:cxn>
                  <a:cxn ang="0">
                    <a:pos x="246" y="21"/>
                  </a:cxn>
                  <a:cxn ang="0">
                    <a:pos x="290" y="9"/>
                  </a:cxn>
                  <a:cxn ang="0">
                    <a:pos x="332" y="3"/>
                  </a:cxn>
                  <a:cxn ang="0">
                    <a:pos x="375" y="2"/>
                  </a:cxn>
                  <a:cxn ang="0">
                    <a:pos x="426" y="3"/>
                  </a:cxn>
                  <a:cxn ang="0">
                    <a:pos x="472" y="6"/>
                  </a:cxn>
                  <a:cxn ang="0">
                    <a:pos x="518" y="18"/>
                  </a:cxn>
                  <a:cxn ang="0">
                    <a:pos x="565" y="31"/>
                  </a:cxn>
                  <a:cxn ang="0">
                    <a:pos x="607" y="49"/>
                  </a:cxn>
                  <a:cxn ang="0">
                    <a:pos x="641" y="69"/>
                  </a:cxn>
                  <a:cxn ang="0">
                    <a:pos x="678" y="96"/>
                  </a:cxn>
                  <a:cxn ang="0">
                    <a:pos x="711" y="125"/>
                  </a:cxn>
                  <a:cxn ang="0">
                    <a:pos x="736" y="154"/>
                  </a:cxn>
                  <a:cxn ang="0">
                    <a:pos x="757" y="188"/>
                  </a:cxn>
                  <a:cxn ang="0">
                    <a:pos x="776" y="230"/>
                  </a:cxn>
                </a:cxnLst>
                <a:rect l="0" t="0" r="r" b="b"/>
                <a:pathLst>
                  <a:path w="784" h="980">
                    <a:moveTo>
                      <a:pt x="784" y="980"/>
                    </a:moveTo>
                    <a:lnTo>
                      <a:pt x="694" y="980"/>
                    </a:lnTo>
                    <a:lnTo>
                      <a:pt x="693" y="259"/>
                    </a:lnTo>
                    <a:lnTo>
                      <a:pt x="685" y="248"/>
                    </a:lnTo>
                    <a:lnTo>
                      <a:pt x="676" y="235"/>
                    </a:lnTo>
                    <a:lnTo>
                      <a:pt x="669" y="223"/>
                    </a:lnTo>
                    <a:lnTo>
                      <a:pt x="663" y="211"/>
                    </a:lnTo>
                    <a:lnTo>
                      <a:pt x="655" y="200"/>
                    </a:lnTo>
                    <a:lnTo>
                      <a:pt x="648" y="191"/>
                    </a:lnTo>
                    <a:lnTo>
                      <a:pt x="639" y="181"/>
                    </a:lnTo>
                    <a:lnTo>
                      <a:pt x="628" y="173"/>
                    </a:lnTo>
                    <a:lnTo>
                      <a:pt x="621" y="166"/>
                    </a:lnTo>
                    <a:lnTo>
                      <a:pt x="609" y="160"/>
                    </a:lnTo>
                    <a:lnTo>
                      <a:pt x="598" y="154"/>
                    </a:lnTo>
                    <a:lnTo>
                      <a:pt x="586" y="145"/>
                    </a:lnTo>
                    <a:lnTo>
                      <a:pt x="576" y="137"/>
                    </a:lnTo>
                    <a:lnTo>
                      <a:pt x="562" y="131"/>
                    </a:lnTo>
                    <a:lnTo>
                      <a:pt x="552" y="125"/>
                    </a:lnTo>
                    <a:lnTo>
                      <a:pt x="541" y="122"/>
                    </a:lnTo>
                    <a:lnTo>
                      <a:pt x="529" y="116"/>
                    </a:lnTo>
                    <a:lnTo>
                      <a:pt x="516" y="110"/>
                    </a:lnTo>
                    <a:lnTo>
                      <a:pt x="504" y="107"/>
                    </a:lnTo>
                    <a:lnTo>
                      <a:pt x="493" y="104"/>
                    </a:lnTo>
                    <a:lnTo>
                      <a:pt x="481" y="101"/>
                    </a:lnTo>
                    <a:lnTo>
                      <a:pt x="471" y="98"/>
                    </a:lnTo>
                    <a:lnTo>
                      <a:pt x="459" y="97"/>
                    </a:lnTo>
                    <a:lnTo>
                      <a:pt x="445" y="94"/>
                    </a:lnTo>
                    <a:lnTo>
                      <a:pt x="433" y="92"/>
                    </a:lnTo>
                    <a:lnTo>
                      <a:pt x="421" y="91"/>
                    </a:lnTo>
                    <a:lnTo>
                      <a:pt x="408" y="91"/>
                    </a:lnTo>
                    <a:lnTo>
                      <a:pt x="393" y="91"/>
                    </a:lnTo>
                    <a:lnTo>
                      <a:pt x="376" y="92"/>
                    </a:lnTo>
                    <a:lnTo>
                      <a:pt x="361" y="92"/>
                    </a:lnTo>
                    <a:lnTo>
                      <a:pt x="349" y="94"/>
                    </a:lnTo>
                    <a:lnTo>
                      <a:pt x="333" y="95"/>
                    </a:lnTo>
                    <a:lnTo>
                      <a:pt x="319" y="98"/>
                    </a:lnTo>
                    <a:lnTo>
                      <a:pt x="307" y="101"/>
                    </a:lnTo>
                    <a:lnTo>
                      <a:pt x="295" y="103"/>
                    </a:lnTo>
                    <a:lnTo>
                      <a:pt x="283" y="107"/>
                    </a:lnTo>
                    <a:lnTo>
                      <a:pt x="271" y="110"/>
                    </a:lnTo>
                    <a:lnTo>
                      <a:pt x="261" y="113"/>
                    </a:lnTo>
                    <a:lnTo>
                      <a:pt x="252" y="116"/>
                    </a:lnTo>
                    <a:lnTo>
                      <a:pt x="243" y="121"/>
                    </a:lnTo>
                    <a:lnTo>
                      <a:pt x="232" y="125"/>
                    </a:lnTo>
                    <a:lnTo>
                      <a:pt x="220" y="131"/>
                    </a:lnTo>
                    <a:lnTo>
                      <a:pt x="211" y="134"/>
                    </a:lnTo>
                    <a:lnTo>
                      <a:pt x="204" y="142"/>
                    </a:lnTo>
                    <a:lnTo>
                      <a:pt x="195" y="145"/>
                    </a:lnTo>
                    <a:lnTo>
                      <a:pt x="186" y="151"/>
                    </a:lnTo>
                    <a:lnTo>
                      <a:pt x="180" y="157"/>
                    </a:lnTo>
                    <a:lnTo>
                      <a:pt x="171" y="163"/>
                    </a:lnTo>
                    <a:lnTo>
                      <a:pt x="163" y="169"/>
                    </a:lnTo>
                    <a:lnTo>
                      <a:pt x="154" y="176"/>
                    </a:lnTo>
                    <a:lnTo>
                      <a:pt x="147" y="184"/>
                    </a:lnTo>
                    <a:lnTo>
                      <a:pt x="139" y="190"/>
                    </a:lnTo>
                    <a:lnTo>
                      <a:pt x="133" y="197"/>
                    </a:lnTo>
                    <a:lnTo>
                      <a:pt x="126" y="205"/>
                    </a:lnTo>
                    <a:lnTo>
                      <a:pt x="120" y="214"/>
                    </a:lnTo>
                    <a:lnTo>
                      <a:pt x="112" y="221"/>
                    </a:lnTo>
                    <a:lnTo>
                      <a:pt x="109" y="229"/>
                    </a:lnTo>
                    <a:lnTo>
                      <a:pt x="103" y="238"/>
                    </a:lnTo>
                    <a:lnTo>
                      <a:pt x="97" y="247"/>
                    </a:lnTo>
                    <a:lnTo>
                      <a:pt x="90" y="259"/>
                    </a:lnTo>
                    <a:lnTo>
                      <a:pt x="88" y="980"/>
                    </a:lnTo>
                    <a:lnTo>
                      <a:pt x="0" y="980"/>
                    </a:lnTo>
                    <a:lnTo>
                      <a:pt x="3" y="257"/>
                    </a:lnTo>
                    <a:lnTo>
                      <a:pt x="6" y="232"/>
                    </a:lnTo>
                    <a:lnTo>
                      <a:pt x="15" y="210"/>
                    </a:lnTo>
                    <a:lnTo>
                      <a:pt x="20" y="194"/>
                    </a:lnTo>
                    <a:lnTo>
                      <a:pt x="28" y="181"/>
                    </a:lnTo>
                    <a:lnTo>
                      <a:pt x="35" y="169"/>
                    </a:lnTo>
                    <a:lnTo>
                      <a:pt x="43" y="156"/>
                    </a:lnTo>
                    <a:lnTo>
                      <a:pt x="53" y="145"/>
                    </a:lnTo>
                    <a:lnTo>
                      <a:pt x="61" y="134"/>
                    </a:lnTo>
                    <a:lnTo>
                      <a:pt x="70" y="125"/>
                    </a:lnTo>
                    <a:lnTo>
                      <a:pt x="80" y="115"/>
                    </a:lnTo>
                    <a:lnTo>
                      <a:pt x="90" y="106"/>
                    </a:lnTo>
                    <a:lnTo>
                      <a:pt x="97" y="100"/>
                    </a:lnTo>
                    <a:lnTo>
                      <a:pt x="107" y="90"/>
                    </a:lnTo>
                    <a:lnTo>
                      <a:pt x="120" y="82"/>
                    </a:lnTo>
                    <a:lnTo>
                      <a:pt x="131" y="74"/>
                    </a:lnTo>
                    <a:lnTo>
                      <a:pt x="141" y="68"/>
                    </a:lnTo>
                    <a:lnTo>
                      <a:pt x="153" y="62"/>
                    </a:lnTo>
                    <a:lnTo>
                      <a:pt x="164" y="56"/>
                    </a:lnTo>
                    <a:lnTo>
                      <a:pt x="177" y="49"/>
                    </a:lnTo>
                    <a:lnTo>
                      <a:pt x="189" y="43"/>
                    </a:lnTo>
                    <a:lnTo>
                      <a:pt x="202" y="37"/>
                    </a:lnTo>
                    <a:lnTo>
                      <a:pt x="216" y="30"/>
                    </a:lnTo>
                    <a:lnTo>
                      <a:pt x="230" y="25"/>
                    </a:lnTo>
                    <a:lnTo>
                      <a:pt x="246" y="21"/>
                    </a:lnTo>
                    <a:lnTo>
                      <a:pt x="260" y="16"/>
                    </a:lnTo>
                    <a:lnTo>
                      <a:pt x="275" y="15"/>
                    </a:lnTo>
                    <a:lnTo>
                      <a:pt x="290" y="9"/>
                    </a:lnTo>
                    <a:lnTo>
                      <a:pt x="303" y="8"/>
                    </a:lnTo>
                    <a:lnTo>
                      <a:pt x="318" y="6"/>
                    </a:lnTo>
                    <a:lnTo>
                      <a:pt x="332" y="3"/>
                    </a:lnTo>
                    <a:lnTo>
                      <a:pt x="346" y="2"/>
                    </a:lnTo>
                    <a:lnTo>
                      <a:pt x="359" y="2"/>
                    </a:lnTo>
                    <a:lnTo>
                      <a:pt x="375" y="2"/>
                    </a:lnTo>
                    <a:lnTo>
                      <a:pt x="393" y="0"/>
                    </a:lnTo>
                    <a:lnTo>
                      <a:pt x="406" y="2"/>
                    </a:lnTo>
                    <a:lnTo>
                      <a:pt x="426" y="3"/>
                    </a:lnTo>
                    <a:lnTo>
                      <a:pt x="442" y="3"/>
                    </a:lnTo>
                    <a:lnTo>
                      <a:pt x="461" y="6"/>
                    </a:lnTo>
                    <a:lnTo>
                      <a:pt x="472" y="6"/>
                    </a:lnTo>
                    <a:lnTo>
                      <a:pt x="488" y="9"/>
                    </a:lnTo>
                    <a:lnTo>
                      <a:pt x="505" y="15"/>
                    </a:lnTo>
                    <a:lnTo>
                      <a:pt x="518" y="18"/>
                    </a:lnTo>
                    <a:lnTo>
                      <a:pt x="535" y="22"/>
                    </a:lnTo>
                    <a:lnTo>
                      <a:pt x="550" y="27"/>
                    </a:lnTo>
                    <a:lnTo>
                      <a:pt x="565" y="31"/>
                    </a:lnTo>
                    <a:lnTo>
                      <a:pt x="578" y="38"/>
                    </a:lnTo>
                    <a:lnTo>
                      <a:pt x="594" y="44"/>
                    </a:lnTo>
                    <a:lnTo>
                      <a:pt x="607" y="49"/>
                    </a:lnTo>
                    <a:lnTo>
                      <a:pt x="618" y="56"/>
                    </a:lnTo>
                    <a:lnTo>
                      <a:pt x="631" y="63"/>
                    </a:lnTo>
                    <a:lnTo>
                      <a:pt x="641" y="69"/>
                    </a:lnTo>
                    <a:lnTo>
                      <a:pt x="653" y="78"/>
                    </a:lnTo>
                    <a:lnTo>
                      <a:pt x="668" y="87"/>
                    </a:lnTo>
                    <a:lnTo>
                      <a:pt x="678" y="96"/>
                    </a:lnTo>
                    <a:lnTo>
                      <a:pt x="690" y="106"/>
                    </a:lnTo>
                    <a:lnTo>
                      <a:pt x="700" y="113"/>
                    </a:lnTo>
                    <a:lnTo>
                      <a:pt x="711" y="125"/>
                    </a:lnTo>
                    <a:lnTo>
                      <a:pt x="720" y="134"/>
                    </a:lnTo>
                    <a:lnTo>
                      <a:pt x="727" y="145"/>
                    </a:lnTo>
                    <a:lnTo>
                      <a:pt x="736" y="154"/>
                    </a:lnTo>
                    <a:lnTo>
                      <a:pt x="743" y="164"/>
                    </a:lnTo>
                    <a:lnTo>
                      <a:pt x="749" y="175"/>
                    </a:lnTo>
                    <a:lnTo>
                      <a:pt x="757" y="188"/>
                    </a:lnTo>
                    <a:lnTo>
                      <a:pt x="764" y="201"/>
                    </a:lnTo>
                    <a:lnTo>
                      <a:pt x="769" y="214"/>
                    </a:lnTo>
                    <a:lnTo>
                      <a:pt x="776" y="230"/>
                    </a:lnTo>
                    <a:lnTo>
                      <a:pt x="781" y="253"/>
                    </a:lnTo>
                    <a:lnTo>
                      <a:pt x="783" y="272"/>
                    </a:lnTo>
                  </a:path>
                </a:pathLst>
              </a:custGeom>
              <a:solidFill>
                <a:schemeClr val="bg1"/>
              </a:solidFill>
              <a:ln w="3175" cmpd="sng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043" name="Freeform 19"/>
              <p:cNvSpPr>
                <a:spLocks/>
              </p:cNvSpPr>
              <p:nvPr/>
            </p:nvSpPr>
            <p:spPr bwMode="auto">
              <a:xfrm>
                <a:off x="3374" y="2483"/>
                <a:ext cx="335" cy="974"/>
              </a:xfrm>
              <a:custGeom>
                <a:avLst/>
                <a:gdLst/>
                <a:ahLst/>
                <a:cxnLst>
                  <a:cxn ang="0">
                    <a:pos x="28" y="879"/>
                  </a:cxn>
                  <a:cxn ang="0">
                    <a:pos x="52" y="873"/>
                  </a:cxn>
                  <a:cxn ang="0">
                    <a:pos x="74" y="867"/>
                  </a:cxn>
                  <a:cxn ang="0">
                    <a:pos x="92" y="859"/>
                  </a:cxn>
                  <a:cxn ang="0">
                    <a:pos x="115" y="849"/>
                  </a:cxn>
                  <a:cxn ang="0">
                    <a:pos x="131" y="838"/>
                  </a:cxn>
                  <a:cxn ang="0">
                    <a:pos x="149" y="829"/>
                  </a:cxn>
                  <a:cxn ang="0">
                    <a:pos x="164" y="817"/>
                  </a:cxn>
                  <a:cxn ang="0">
                    <a:pos x="181" y="804"/>
                  </a:cxn>
                  <a:cxn ang="0">
                    <a:pos x="196" y="790"/>
                  </a:cxn>
                  <a:cxn ang="0">
                    <a:pos x="209" y="775"/>
                  </a:cxn>
                  <a:cxn ang="0">
                    <a:pos x="223" y="759"/>
                  </a:cxn>
                  <a:cxn ang="0">
                    <a:pos x="232" y="742"/>
                  </a:cxn>
                  <a:cxn ang="0">
                    <a:pos x="245" y="721"/>
                  </a:cxn>
                  <a:cxn ang="0">
                    <a:pos x="335" y="0"/>
                  </a:cxn>
                  <a:cxn ang="0">
                    <a:pos x="329" y="748"/>
                  </a:cxn>
                  <a:cxn ang="0">
                    <a:pos x="315" y="786"/>
                  </a:cxn>
                  <a:cxn ang="0">
                    <a:pos x="300" y="811"/>
                  </a:cxn>
                  <a:cxn ang="0">
                    <a:pos x="282" y="835"/>
                  </a:cxn>
                  <a:cxn ang="0">
                    <a:pos x="265" y="855"/>
                  </a:cxn>
                  <a:cxn ang="0">
                    <a:pos x="245" y="874"/>
                  </a:cxn>
                  <a:cxn ang="0">
                    <a:pos x="228" y="890"/>
                  </a:cxn>
                  <a:cxn ang="0">
                    <a:pos x="204" y="906"/>
                  </a:cxn>
                  <a:cxn ang="0">
                    <a:pos x="182" y="918"/>
                  </a:cxn>
                  <a:cxn ang="0">
                    <a:pos x="158" y="931"/>
                  </a:cxn>
                  <a:cxn ang="0">
                    <a:pos x="133" y="943"/>
                  </a:cxn>
                  <a:cxn ang="0">
                    <a:pos x="105" y="955"/>
                  </a:cxn>
                  <a:cxn ang="0">
                    <a:pos x="75" y="964"/>
                  </a:cxn>
                  <a:cxn ang="0">
                    <a:pos x="45" y="971"/>
                  </a:cxn>
                  <a:cxn ang="0">
                    <a:pos x="17" y="974"/>
                  </a:cxn>
                  <a:cxn ang="0">
                    <a:pos x="1" y="954"/>
                  </a:cxn>
                  <a:cxn ang="0">
                    <a:pos x="0" y="913"/>
                  </a:cxn>
                </a:cxnLst>
                <a:rect l="0" t="0" r="r" b="b"/>
                <a:pathLst>
                  <a:path w="335" h="974">
                    <a:moveTo>
                      <a:pt x="16" y="882"/>
                    </a:moveTo>
                    <a:lnTo>
                      <a:pt x="28" y="879"/>
                    </a:lnTo>
                    <a:lnTo>
                      <a:pt x="40" y="877"/>
                    </a:lnTo>
                    <a:lnTo>
                      <a:pt x="52" y="873"/>
                    </a:lnTo>
                    <a:lnTo>
                      <a:pt x="64" y="870"/>
                    </a:lnTo>
                    <a:lnTo>
                      <a:pt x="74" y="867"/>
                    </a:lnTo>
                    <a:lnTo>
                      <a:pt x="83" y="864"/>
                    </a:lnTo>
                    <a:lnTo>
                      <a:pt x="92" y="859"/>
                    </a:lnTo>
                    <a:lnTo>
                      <a:pt x="103" y="855"/>
                    </a:lnTo>
                    <a:lnTo>
                      <a:pt x="115" y="849"/>
                    </a:lnTo>
                    <a:lnTo>
                      <a:pt x="124" y="846"/>
                    </a:lnTo>
                    <a:lnTo>
                      <a:pt x="131" y="838"/>
                    </a:lnTo>
                    <a:lnTo>
                      <a:pt x="140" y="835"/>
                    </a:lnTo>
                    <a:lnTo>
                      <a:pt x="149" y="829"/>
                    </a:lnTo>
                    <a:lnTo>
                      <a:pt x="155" y="823"/>
                    </a:lnTo>
                    <a:lnTo>
                      <a:pt x="164" y="817"/>
                    </a:lnTo>
                    <a:lnTo>
                      <a:pt x="172" y="811"/>
                    </a:lnTo>
                    <a:lnTo>
                      <a:pt x="181" y="804"/>
                    </a:lnTo>
                    <a:lnTo>
                      <a:pt x="188" y="796"/>
                    </a:lnTo>
                    <a:lnTo>
                      <a:pt x="196" y="790"/>
                    </a:lnTo>
                    <a:lnTo>
                      <a:pt x="202" y="783"/>
                    </a:lnTo>
                    <a:lnTo>
                      <a:pt x="209" y="775"/>
                    </a:lnTo>
                    <a:lnTo>
                      <a:pt x="215" y="766"/>
                    </a:lnTo>
                    <a:lnTo>
                      <a:pt x="223" y="759"/>
                    </a:lnTo>
                    <a:lnTo>
                      <a:pt x="226" y="751"/>
                    </a:lnTo>
                    <a:lnTo>
                      <a:pt x="232" y="742"/>
                    </a:lnTo>
                    <a:lnTo>
                      <a:pt x="238" y="733"/>
                    </a:lnTo>
                    <a:lnTo>
                      <a:pt x="245" y="721"/>
                    </a:lnTo>
                    <a:lnTo>
                      <a:pt x="247" y="0"/>
                    </a:lnTo>
                    <a:lnTo>
                      <a:pt x="335" y="0"/>
                    </a:lnTo>
                    <a:lnTo>
                      <a:pt x="332" y="723"/>
                    </a:lnTo>
                    <a:lnTo>
                      <a:pt x="329" y="748"/>
                    </a:lnTo>
                    <a:lnTo>
                      <a:pt x="320" y="770"/>
                    </a:lnTo>
                    <a:lnTo>
                      <a:pt x="315" y="786"/>
                    </a:lnTo>
                    <a:lnTo>
                      <a:pt x="307" y="799"/>
                    </a:lnTo>
                    <a:lnTo>
                      <a:pt x="300" y="811"/>
                    </a:lnTo>
                    <a:lnTo>
                      <a:pt x="292" y="824"/>
                    </a:lnTo>
                    <a:lnTo>
                      <a:pt x="282" y="835"/>
                    </a:lnTo>
                    <a:lnTo>
                      <a:pt x="274" y="846"/>
                    </a:lnTo>
                    <a:lnTo>
                      <a:pt x="265" y="855"/>
                    </a:lnTo>
                    <a:lnTo>
                      <a:pt x="255" y="865"/>
                    </a:lnTo>
                    <a:lnTo>
                      <a:pt x="245" y="874"/>
                    </a:lnTo>
                    <a:lnTo>
                      <a:pt x="238" y="880"/>
                    </a:lnTo>
                    <a:lnTo>
                      <a:pt x="228" y="890"/>
                    </a:lnTo>
                    <a:lnTo>
                      <a:pt x="215" y="898"/>
                    </a:lnTo>
                    <a:lnTo>
                      <a:pt x="204" y="906"/>
                    </a:lnTo>
                    <a:lnTo>
                      <a:pt x="194" y="912"/>
                    </a:lnTo>
                    <a:lnTo>
                      <a:pt x="182" y="918"/>
                    </a:lnTo>
                    <a:lnTo>
                      <a:pt x="171" y="924"/>
                    </a:lnTo>
                    <a:lnTo>
                      <a:pt x="158" y="931"/>
                    </a:lnTo>
                    <a:lnTo>
                      <a:pt x="146" y="937"/>
                    </a:lnTo>
                    <a:lnTo>
                      <a:pt x="133" y="943"/>
                    </a:lnTo>
                    <a:lnTo>
                      <a:pt x="119" y="950"/>
                    </a:lnTo>
                    <a:lnTo>
                      <a:pt x="105" y="955"/>
                    </a:lnTo>
                    <a:lnTo>
                      <a:pt x="89" y="959"/>
                    </a:lnTo>
                    <a:lnTo>
                      <a:pt x="75" y="964"/>
                    </a:lnTo>
                    <a:lnTo>
                      <a:pt x="60" y="965"/>
                    </a:lnTo>
                    <a:lnTo>
                      <a:pt x="45" y="971"/>
                    </a:lnTo>
                    <a:lnTo>
                      <a:pt x="32" y="972"/>
                    </a:lnTo>
                    <a:lnTo>
                      <a:pt x="17" y="974"/>
                    </a:lnTo>
                    <a:lnTo>
                      <a:pt x="4" y="967"/>
                    </a:lnTo>
                    <a:lnTo>
                      <a:pt x="1" y="954"/>
                    </a:lnTo>
                    <a:lnTo>
                      <a:pt x="0" y="945"/>
                    </a:lnTo>
                    <a:lnTo>
                      <a:pt x="0" y="913"/>
                    </a:lnTo>
                    <a:lnTo>
                      <a:pt x="7" y="891"/>
                    </a:lnTo>
                  </a:path>
                </a:pathLst>
              </a:custGeom>
              <a:solidFill>
                <a:schemeClr val="bg1"/>
              </a:solidFill>
              <a:ln w="3175" cmpd="sng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s-ES"/>
              </a:p>
            </p:txBody>
          </p:sp>
        </p:grpSp>
      </p:grpSp>
      <p:pic>
        <p:nvPicPr>
          <p:cNvPr id="1068" name="15 Imagen" descr="hiperactividad ppt_3.jpg"/>
          <p:cNvPicPr>
            <a:picLocks noChangeAspect="1"/>
          </p:cNvPicPr>
          <p:nvPr userDrawn="1"/>
        </p:nvPicPr>
        <p:blipFill>
          <a:blip r:embed="rId14"/>
          <a:srcRect/>
          <a:stretch>
            <a:fillRect/>
          </a:stretch>
        </p:blipFill>
        <p:spPr bwMode="auto">
          <a:xfrm>
            <a:off x="0" y="0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8" name="Rectangle 4"/>
          <p:cNvSpPr>
            <a:spLocks noGrp="1" noChangeArrowheads="1"/>
          </p:cNvSpPr>
          <p:nvPr>
            <p:ph type="title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r" eaLnBrk="0" hangingPunct="0">
              <a:lnSpc>
                <a:spcPct val="95000"/>
              </a:lnSpc>
              <a:spcBef>
                <a:spcPct val="50000"/>
              </a:spcBef>
              <a:spcAft>
                <a:spcPct val="10000"/>
              </a:spcAft>
            </a:pPr>
            <a:r>
              <a:rPr lang="es-ES" sz="2200">
                <a:solidFill>
                  <a:schemeClr val="tx1"/>
                </a:solidFill>
              </a:rPr>
              <a:t/>
            </a:r>
            <a:br>
              <a:rPr lang="es-ES" sz="2200">
                <a:solidFill>
                  <a:schemeClr val="tx1"/>
                </a:solidFill>
              </a:rPr>
            </a:br>
            <a:endParaRPr lang="es-ES" sz="2200" b="1">
              <a:solidFill>
                <a:schemeClr val="tx1"/>
              </a:solidFill>
            </a:endParaRPr>
          </a:p>
        </p:txBody>
      </p:sp>
      <p:sp>
        <p:nvSpPr>
          <p:cNvPr id="36869" name="Rectangle 5"/>
          <p:cNvSpPr>
            <a:spLocks noChangeArrowheads="1"/>
          </p:cNvSpPr>
          <p:nvPr/>
        </p:nvSpPr>
        <p:spPr bwMode="auto">
          <a:xfrm>
            <a:off x="5580063" y="333375"/>
            <a:ext cx="453707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eaLnBrk="0" hangingPunct="0">
              <a:lnSpc>
                <a:spcPct val="95000"/>
              </a:lnSpc>
              <a:spcBef>
                <a:spcPct val="50000"/>
              </a:spcBef>
              <a:spcAft>
                <a:spcPct val="10000"/>
              </a:spcAft>
            </a:pPr>
            <a:r>
              <a:rPr lang="es-ES" sz="1200" b="1">
                <a:solidFill>
                  <a:schemeClr val="bg1"/>
                </a:solidFill>
              </a:rPr>
              <a:t>Consejería de Sanidad y Consumo</a:t>
            </a:r>
          </a:p>
          <a:p>
            <a:pPr algn="l" eaLnBrk="0" hangingPunct="0">
              <a:lnSpc>
                <a:spcPct val="95000"/>
              </a:lnSpc>
              <a:spcBef>
                <a:spcPct val="50000"/>
              </a:spcBef>
              <a:spcAft>
                <a:spcPct val="10000"/>
              </a:spcAft>
            </a:pPr>
            <a:r>
              <a:rPr lang="es-ES" sz="1200" b="1">
                <a:solidFill>
                  <a:schemeClr val="bg1"/>
                </a:solidFill>
              </a:rPr>
              <a:t>Consejería de Educación, Formación y Empleo</a:t>
            </a:r>
          </a:p>
        </p:txBody>
      </p:sp>
      <p:sp>
        <p:nvSpPr>
          <p:cNvPr id="36870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1331913" y="2060575"/>
            <a:ext cx="6551612" cy="3744913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  <a:spcBef>
                <a:spcPct val="0"/>
              </a:spcBef>
              <a:buFontTx/>
              <a:buNone/>
              <a:tabLst>
                <a:tab pos="5924550" algn="ctr"/>
                <a:tab pos="6575425" algn="r"/>
                <a:tab pos="6667500" algn="l"/>
              </a:tabLst>
            </a:pPr>
            <a:endParaRPr lang="es-ES_tradnl" sz="3400" b="1">
              <a:solidFill>
                <a:srgbClr val="009999"/>
              </a:solidFill>
            </a:endParaRPr>
          </a:p>
          <a:p>
            <a:pPr algn="ctr">
              <a:lnSpc>
                <a:spcPct val="120000"/>
              </a:lnSpc>
              <a:spcBef>
                <a:spcPct val="0"/>
              </a:spcBef>
              <a:buFontTx/>
              <a:buNone/>
              <a:tabLst>
                <a:tab pos="5924550" algn="ctr"/>
                <a:tab pos="6575425" algn="r"/>
                <a:tab pos="6667500" algn="l"/>
              </a:tabLst>
            </a:pPr>
            <a:endParaRPr lang="es-ES_tradnl" sz="5000" b="1" i="1">
              <a:latin typeface="Verdana" pitchFamily="34" charset="0"/>
            </a:endParaRPr>
          </a:p>
        </p:txBody>
      </p:sp>
      <p:sp>
        <p:nvSpPr>
          <p:cNvPr id="36878" name="WordArt 14"/>
          <p:cNvSpPr>
            <a:spLocks noChangeArrowheads="1" noChangeShapeType="1" noTextEdit="1"/>
          </p:cNvSpPr>
          <p:nvPr/>
        </p:nvSpPr>
        <p:spPr bwMode="auto">
          <a:xfrm>
            <a:off x="1476375" y="1989138"/>
            <a:ext cx="6264275" cy="33845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s-ES" sz="2800" i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660033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Protocolo de Coordinación de</a:t>
            </a:r>
          </a:p>
          <a:p>
            <a:r>
              <a:rPr lang="es-ES" sz="2800" i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660033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actuaciones educativas y sanitarias </a:t>
            </a:r>
          </a:p>
          <a:p>
            <a:r>
              <a:rPr lang="es-ES" sz="2800" i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660033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en la detección y diagnóstico </a:t>
            </a:r>
          </a:p>
          <a:p>
            <a:r>
              <a:rPr lang="es-ES" sz="2800" i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660033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del Trastorno por Déficit de Atención e</a:t>
            </a:r>
          </a:p>
          <a:p>
            <a:r>
              <a:rPr lang="es-ES" sz="2800" i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660033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Hiperactividad</a:t>
            </a:r>
          </a:p>
        </p:txBody>
      </p:sp>
      <p:sp>
        <p:nvSpPr>
          <p:cNvPr id="36879" name="Rectangle 15"/>
          <p:cNvSpPr>
            <a:spLocks noChangeArrowheads="1"/>
          </p:cNvSpPr>
          <p:nvPr/>
        </p:nvSpPr>
        <p:spPr bwMode="auto">
          <a:xfrm>
            <a:off x="4500563" y="260350"/>
            <a:ext cx="4392612" cy="7207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36880" name="WordArt 16"/>
          <p:cNvSpPr>
            <a:spLocks noChangeArrowheads="1" noChangeShapeType="1" noTextEdit="1"/>
          </p:cNvSpPr>
          <p:nvPr/>
        </p:nvSpPr>
        <p:spPr bwMode="auto">
          <a:xfrm>
            <a:off x="3851275" y="5661025"/>
            <a:ext cx="1571625" cy="6381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7574"/>
              </a:avLst>
            </a:prstTxWarp>
          </a:bodyPr>
          <a:lstStyle/>
          <a:p>
            <a:r>
              <a:rPr lang="es-ES" sz="3600" i="1" kern="10">
                <a:ln w="9525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chemeClr val="accent2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Arial Black"/>
              </a:rPr>
              <a:t>TDA-H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708400" y="333375"/>
            <a:ext cx="5256213" cy="576263"/>
          </a:xfrm>
          <a:noFill/>
          <a:ln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marL="25400" indent="-25400"/>
            <a:r>
              <a:rPr lang="es-ES" sz="1600" b="1">
                <a:solidFill>
                  <a:schemeClr val="bg1"/>
                </a:solidFill>
              </a:rPr>
              <a:t>Protocolo de coordinación de actuaciones educativas y sanitarias en la detección y diagnóstico del TDA-H</a:t>
            </a:r>
          </a:p>
        </p:txBody>
      </p:sp>
      <p:sp>
        <p:nvSpPr>
          <p:cNvPr id="196611" name="Rectangle 3"/>
          <p:cNvSpPr>
            <a:spLocks noGrp="1" noChangeArrowheads="1"/>
          </p:cNvSpPr>
          <p:nvPr>
            <p:ph type="body" sz="half" idx="1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1">
              <a:buFontTx/>
              <a:buNone/>
            </a:pPr>
            <a:endParaRPr lang="es-ES" sz="2400"/>
          </a:p>
          <a:p>
            <a:pPr lvl="1">
              <a:buFontTx/>
              <a:buNone/>
            </a:pPr>
            <a:endParaRPr lang="es-ES" sz="2000" i="1"/>
          </a:p>
        </p:txBody>
      </p:sp>
      <p:sp>
        <p:nvSpPr>
          <p:cNvPr id="196614" name="WordArt 6"/>
          <p:cNvSpPr>
            <a:spLocks noChangeArrowheads="1" noChangeShapeType="1" noTextEdit="1"/>
          </p:cNvSpPr>
          <p:nvPr/>
        </p:nvSpPr>
        <p:spPr bwMode="auto">
          <a:xfrm>
            <a:off x="1476375" y="1989138"/>
            <a:ext cx="6264275" cy="33845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s-ES" sz="2800" i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660033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Área III de Salud (Lorca)</a:t>
            </a:r>
          </a:p>
          <a:p>
            <a:endParaRPr lang="es-ES" sz="2800" i="1" kern="1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660033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Impact"/>
            </a:endParaRPr>
          </a:p>
          <a:p>
            <a:r>
              <a:rPr lang="es-ES" sz="2800" i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660033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Datos estadísticos sobre TDAH  (OMI-AP)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73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708400" y="333375"/>
            <a:ext cx="5256213" cy="576263"/>
          </a:xfrm>
          <a:noFill/>
          <a:ln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marL="25400" indent="-25400"/>
            <a:r>
              <a:rPr lang="es-ES" sz="1600" b="1">
                <a:solidFill>
                  <a:schemeClr val="bg1"/>
                </a:solidFill>
              </a:rPr>
              <a:t>Protocolo de coordinación de actuaciones educativas y sanitarias en la detección y diagnóstico del TDA-H</a:t>
            </a:r>
          </a:p>
        </p:txBody>
      </p:sp>
      <p:sp>
        <p:nvSpPr>
          <p:cNvPr id="201731" name="Rectangle 3"/>
          <p:cNvSpPr>
            <a:spLocks noGrp="1" noChangeArrowheads="1"/>
          </p:cNvSpPr>
          <p:nvPr>
            <p:ph type="body" sz="half" idx="1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1">
              <a:buFontTx/>
              <a:buNone/>
            </a:pPr>
            <a:endParaRPr lang="es-ES" sz="2400"/>
          </a:p>
          <a:p>
            <a:pPr lvl="1">
              <a:buFontTx/>
              <a:buNone/>
            </a:pPr>
            <a:endParaRPr lang="es-ES" sz="2000" i="1"/>
          </a:p>
        </p:txBody>
      </p:sp>
      <p:sp>
        <p:nvSpPr>
          <p:cNvPr id="201733" name="Rectangle 5"/>
          <p:cNvSpPr>
            <a:spLocks noChangeArrowheads="1"/>
          </p:cNvSpPr>
          <p:nvPr/>
        </p:nvSpPr>
        <p:spPr bwMode="auto">
          <a:xfrm>
            <a:off x="1042988" y="1484313"/>
            <a:ext cx="7245350" cy="3667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l"/>
            <a:r>
              <a:rPr lang="es-ES" b="1"/>
              <a:t>1. CURSO ESCOLAR 2007/08. EXPLOTACION CODIGO CIAP P21</a:t>
            </a:r>
            <a:r>
              <a:rPr lang="es-ES"/>
              <a:t> </a:t>
            </a:r>
          </a:p>
        </p:txBody>
      </p:sp>
      <p:sp>
        <p:nvSpPr>
          <p:cNvPr id="201736" name="Rectangle 8"/>
          <p:cNvSpPr>
            <a:spLocks noChangeArrowheads="1"/>
          </p:cNvSpPr>
          <p:nvPr/>
        </p:nvSpPr>
        <p:spPr bwMode="auto">
          <a:xfrm>
            <a:off x="0" y="1690688"/>
            <a:ext cx="9144000" cy="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s-ES"/>
          </a:p>
        </p:txBody>
      </p:sp>
      <p:graphicFrame>
        <p:nvGraphicFramePr>
          <p:cNvPr id="201735" name="Object 7"/>
          <p:cNvGraphicFramePr>
            <a:graphicFrameLocks noChangeAspect="1"/>
          </p:cNvGraphicFramePr>
          <p:nvPr/>
        </p:nvGraphicFramePr>
        <p:xfrm>
          <a:off x="1403350" y="2349500"/>
          <a:ext cx="6443663" cy="4148138"/>
        </p:xfrm>
        <a:graphic>
          <a:graphicData uri="http://schemas.openxmlformats.org/presentationml/2006/ole">
            <p:oleObj spid="_x0000_s201735" name="Gráfico" r:id="rId3" imgW="5400604" imgH="3476702" progId="Excel.Chart.8">
              <p:embed/>
            </p:oleObj>
          </a:graphicData>
        </a:graphic>
      </p:graphicFrame>
      <p:sp>
        <p:nvSpPr>
          <p:cNvPr id="201737" name="Rectangle 9"/>
          <p:cNvSpPr>
            <a:spLocks noChangeArrowheads="1"/>
          </p:cNvSpPr>
          <p:nvPr/>
        </p:nvSpPr>
        <p:spPr bwMode="auto">
          <a:xfrm>
            <a:off x="1042988" y="1916113"/>
            <a:ext cx="6615112" cy="3667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l"/>
            <a:r>
              <a:rPr lang="es-ES" b="1"/>
              <a:t>1.1. TOTAL REGIONAL - </a:t>
            </a:r>
            <a:r>
              <a:rPr lang="es-ES"/>
              <a:t>% CASOS POR SEXO Y EDAD:</a:t>
            </a:r>
          </a:p>
        </p:txBody>
      </p:sp>
      <p:sp>
        <p:nvSpPr>
          <p:cNvPr id="201738" name="Rectangle 10"/>
          <p:cNvSpPr>
            <a:spLocks noChangeArrowheads="1"/>
          </p:cNvSpPr>
          <p:nvPr/>
        </p:nvSpPr>
        <p:spPr bwMode="auto">
          <a:xfrm>
            <a:off x="6011863" y="2636838"/>
            <a:ext cx="1860550" cy="3667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l"/>
            <a:r>
              <a:rPr lang="es-ES"/>
              <a:t>Total: 461casos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8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708400" y="333375"/>
            <a:ext cx="5256213" cy="576263"/>
          </a:xfrm>
          <a:noFill/>
          <a:ln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marL="25400" indent="-25400"/>
            <a:r>
              <a:rPr lang="es-ES" sz="1600" b="1">
                <a:solidFill>
                  <a:schemeClr val="bg1"/>
                </a:solidFill>
              </a:rPr>
              <a:t>Protocolo de coordinación de actuaciones educativas y sanitarias en la detección y diagnóstico del TDA-H</a:t>
            </a:r>
          </a:p>
        </p:txBody>
      </p:sp>
      <p:sp>
        <p:nvSpPr>
          <p:cNvPr id="208899" name="Rectangle 3"/>
          <p:cNvSpPr>
            <a:spLocks noGrp="1" noChangeArrowheads="1"/>
          </p:cNvSpPr>
          <p:nvPr>
            <p:ph type="body" sz="half" idx="1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1">
              <a:buFontTx/>
              <a:buNone/>
            </a:pPr>
            <a:endParaRPr lang="es-ES" sz="2400"/>
          </a:p>
          <a:p>
            <a:pPr lvl="1">
              <a:buFontTx/>
              <a:buNone/>
            </a:pPr>
            <a:endParaRPr lang="es-ES" sz="2000" i="1"/>
          </a:p>
        </p:txBody>
      </p:sp>
      <p:sp>
        <p:nvSpPr>
          <p:cNvPr id="208900" name="Rectangle 4"/>
          <p:cNvSpPr>
            <a:spLocks noChangeArrowheads="1"/>
          </p:cNvSpPr>
          <p:nvPr/>
        </p:nvSpPr>
        <p:spPr bwMode="auto">
          <a:xfrm>
            <a:off x="1042988" y="1484313"/>
            <a:ext cx="7245350" cy="3667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l"/>
            <a:r>
              <a:rPr lang="es-ES" b="1"/>
              <a:t>1. CURSO ESCOLAR 2007/08. EXPLOTACION CODIGO CIAP P21</a:t>
            </a:r>
            <a:r>
              <a:rPr lang="es-ES"/>
              <a:t> </a:t>
            </a:r>
          </a:p>
        </p:txBody>
      </p:sp>
      <p:sp>
        <p:nvSpPr>
          <p:cNvPr id="208901" name="Rectangle 5"/>
          <p:cNvSpPr>
            <a:spLocks noChangeArrowheads="1"/>
          </p:cNvSpPr>
          <p:nvPr/>
        </p:nvSpPr>
        <p:spPr bwMode="auto">
          <a:xfrm>
            <a:off x="0" y="1690688"/>
            <a:ext cx="9144000" cy="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s-ES"/>
          </a:p>
        </p:txBody>
      </p:sp>
      <p:sp>
        <p:nvSpPr>
          <p:cNvPr id="208903" name="Rectangle 7"/>
          <p:cNvSpPr>
            <a:spLocks noChangeArrowheads="1"/>
          </p:cNvSpPr>
          <p:nvPr/>
        </p:nvSpPr>
        <p:spPr bwMode="auto">
          <a:xfrm>
            <a:off x="1042988" y="1916113"/>
            <a:ext cx="6323012" cy="3667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l"/>
            <a:r>
              <a:rPr lang="es-ES" b="1"/>
              <a:t>1.2. TOTAL ÁREA III. LORCA. </a:t>
            </a:r>
            <a:r>
              <a:rPr lang="es-ES"/>
              <a:t>EDAD / SEXO / TOTAL:</a:t>
            </a:r>
          </a:p>
        </p:txBody>
      </p:sp>
      <p:pic>
        <p:nvPicPr>
          <p:cNvPr id="208905" name="Picture 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2420938"/>
            <a:ext cx="8218487" cy="40449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16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708400" y="333375"/>
            <a:ext cx="5256213" cy="576263"/>
          </a:xfrm>
          <a:noFill/>
          <a:ln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marL="25400" indent="-25400"/>
            <a:r>
              <a:rPr lang="es-ES" sz="1600" b="1">
                <a:solidFill>
                  <a:schemeClr val="bg1"/>
                </a:solidFill>
              </a:rPr>
              <a:t>Protocolo de coordinación de actuaciones educativas y sanitarias en la detección y diagnóstico del TDA-H</a:t>
            </a:r>
          </a:p>
        </p:txBody>
      </p:sp>
      <p:sp>
        <p:nvSpPr>
          <p:cNvPr id="220163" name="Rectangle 3"/>
          <p:cNvSpPr>
            <a:spLocks noGrp="1" noChangeArrowheads="1"/>
          </p:cNvSpPr>
          <p:nvPr>
            <p:ph type="body" sz="half" idx="1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1">
              <a:buFontTx/>
              <a:buNone/>
            </a:pPr>
            <a:endParaRPr lang="es-ES" sz="2400"/>
          </a:p>
          <a:p>
            <a:pPr lvl="1">
              <a:buFontTx/>
              <a:buNone/>
            </a:pPr>
            <a:endParaRPr lang="es-ES" sz="2000" i="1"/>
          </a:p>
        </p:txBody>
      </p:sp>
      <p:sp>
        <p:nvSpPr>
          <p:cNvPr id="220164" name="Rectangle 4"/>
          <p:cNvSpPr>
            <a:spLocks noChangeArrowheads="1"/>
          </p:cNvSpPr>
          <p:nvPr/>
        </p:nvSpPr>
        <p:spPr bwMode="auto">
          <a:xfrm>
            <a:off x="1042988" y="1484313"/>
            <a:ext cx="7245350" cy="3667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l"/>
            <a:r>
              <a:rPr lang="es-ES" b="1"/>
              <a:t>1. CURSO ESCOLAR 2007/08. EXPLOTACION CODIGO CIAP P21</a:t>
            </a:r>
            <a:r>
              <a:rPr lang="es-ES"/>
              <a:t> </a:t>
            </a:r>
          </a:p>
        </p:txBody>
      </p:sp>
      <p:sp>
        <p:nvSpPr>
          <p:cNvPr id="220165" name="Rectangle 5"/>
          <p:cNvSpPr>
            <a:spLocks noChangeArrowheads="1"/>
          </p:cNvSpPr>
          <p:nvPr/>
        </p:nvSpPr>
        <p:spPr bwMode="auto">
          <a:xfrm>
            <a:off x="0" y="1690688"/>
            <a:ext cx="9144000" cy="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s-ES"/>
          </a:p>
        </p:txBody>
      </p:sp>
      <p:sp>
        <p:nvSpPr>
          <p:cNvPr id="220166" name="Rectangle 6"/>
          <p:cNvSpPr>
            <a:spLocks noChangeArrowheads="1"/>
          </p:cNvSpPr>
          <p:nvPr/>
        </p:nvSpPr>
        <p:spPr bwMode="auto">
          <a:xfrm>
            <a:off x="684213" y="1916113"/>
            <a:ext cx="7689850" cy="3667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l"/>
            <a:r>
              <a:rPr lang="es-ES" b="1"/>
              <a:t>1.3. TOTAL ÁREA III. LORCA. </a:t>
            </a:r>
            <a:r>
              <a:rPr lang="es-ES"/>
              <a:t>CENTRO / EDAD / Nº CIAP / TOTAL </a:t>
            </a:r>
          </a:p>
        </p:txBody>
      </p:sp>
      <p:pic>
        <p:nvPicPr>
          <p:cNvPr id="220168" name="Picture 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2997200"/>
            <a:ext cx="8239125" cy="22272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99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708400" y="333375"/>
            <a:ext cx="5256213" cy="576263"/>
          </a:xfrm>
          <a:noFill/>
          <a:ln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marL="25400" indent="-25400"/>
            <a:r>
              <a:rPr lang="es-ES" sz="1600" b="1">
                <a:solidFill>
                  <a:schemeClr val="bg1"/>
                </a:solidFill>
              </a:rPr>
              <a:t>Protocolo de coordinación de actuaciones educativas y sanitarias en la detección y diagnóstico del TDA-H</a:t>
            </a:r>
          </a:p>
        </p:txBody>
      </p:sp>
      <p:sp>
        <p:nvSpPr>
          <p:cNvPr id="212995" name="Rectangle 3"/>
          <p:cNvSpPr>
            <a:spLocks noGrp="1" noChangeArrowheads="1"/>
          </p:cNvSpPr>
          <p:nvPr>
            <p:ph type="body" sz="half" idx="1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1">
              <a:buFontTx/>
              <a:buNone/>
            </a:pPr>
            <a:endParaRPr lang="es-ES" sz="2400"/>
          </a:p>
          <a:p>
            <a:pPr lvl="1">
              <a:buFontTx/>
              <a:buNone/>
            </a:pPr>
            <a:endParaRPr lang="es-ES" sz="2000" i="1"/>
          </a:p>
        </p:txBody>
      </p:sp>
      <p:sp>
        <p:nvSpPr>
          <p:cNvPr id="212996" name="Rectangle 4"/>
          <p:cNvSpPr>
            <a:spLocks noChangeArrowheads="1"/>
          </p:cNvSpPr>
          <p:nvPr/>
        </p:nvSpPr>
        <p:spPr bwMode="auto">
          <a:xfrm>
            <a:off x="1042988" y="1484313"/>
            <a:ext cx="7245350" cy="3667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l"/>
            <a:r>
              <a:rPr lang="es-ES" b="1"/>
              <a:t>1. CURSO ESCOLAR 2007/08. EXPLOTACION CODIGO CIAP P21</a:t>
            </a:r>
            <a:r>
              <a:rPr lang="es-ES"/>
              <a:t> </a:t>
            </a:r>
          </a:p>
        </p:txBody>
      </p:sp>
      <p:sp>
        <p:nvSpPr>
          <p:cNvPr id="212997" name="Rectangle 5"/>
          <p:cNvSpPr>
            <a:spLocks noChangeArrowheads="1"/>
          </p:cNvSpPr>
          <p:nvPr/>
        </p:nvSpPr>
        <p:spPr bwMode="auto">
          <a:xfrm>
            <a:off x="0" y="1690688"/>
            <a:ext cx="9144000" cy="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s-ES"/>
          </a:p>
        </p:txBody>
      </p:sp>
      <p:sp>
        <p:nvSpPr>
          <p:cNvPr id="212998" name="Rectangle 6"/>
          <p:cNvSpPr>
            <a:spLocks noChangeArrowheads="1"/>
          </p:cNvSpPr>
          <p:nvPr/>
        </p:nvSpPr>
        <p:spPr bwMode="auto">
          <a:xfrm>
            <a:off x="684213" y="1916113"/>
            <a:ext cx="7689850" cy="3667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l"/>
            <a:r>
              <a:rPr lang="es-ES" b="1"/>
              <a:t>1.3. TOTAL ÁREA III. LORCA. </a:t>
            </a:r>
            <a:r>
              <a:rPr lang="es-ES"/>
              <a:t>CENTRO / EDAD / Nº CIAP / TOTAL </a:t>
            </a:r>
          </a:p>
        </p:txBody>
      </p:sp>
      <p:pic>
        <p:nvPicPr>
          <p:cNvPr id="213000" name="Picture 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3429000"/>
            <a:ext cx="8172450" cy="14954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01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708400" y="333375"/>
            <a:ext cx="5256213" cy="576263"/>
          </a:xfrm>
          <a:noFill/>
          <a:ln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marL="25400" indent="-25400"/>
            <a:r>
              <a:rPr lang="es-ES" sz="1600" b="1">
                <a:solidFill>
                  <a:schemeClr val="bg1"/>
                </a:solidFill>
              </a:rPr>
              <a:t>Protocolo de coordinación de actuaciones educativas y sanitarias en la detección y diagnóstico del TDA-H</a:t>
            </a:r>
          </a:p>
        </p:txBody>
      </p:sp>
      <p:sp>
        <p:nvSpPr>
          <p:cNvPr id="214019" name="Rectangle 3"/>
          <p:cNvSpPr>
            <a:spLocks noGrp="1" noChangeArrowheads="1"/>
          </p:cNvSpPr>
          <p:nvPr>
            <p:ph type="body" sz="half" idx="1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1">
              <a:buFontTx/>
              <a:buNone/>
            </a:pPr>
            <a:endParaRPr lang="es-ES" sz="2400"/>
          </a:p>
          <a:p>
            <a:pPr lvl="1">
              <a:buFontTx/>
              <a:buNone/>
            </a:pPr>
            <a:endParaRPr lang="es-ES" sz="2000" i="1"/>
          </a:p>
        </p:txBody>
      </p:sp>
      <p:sp>
        <p:nvSpPr>
          <p:cNvPr id="214020" name="Rectangle 4"/>
          <p:cNvSpPr>
            <a:spLocks noChangeArrowheads="1"/>
          </p:cNvSpPr>
          <p:nvPr/>
        </p:nvSpPr>
        <p:spPr bwMode="auto">
          <a:xfrm>
            <a:off x="1042988" y="1484313"/>
            <a:ext cx="7245350" cy="3667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l"/>
            <a:r>
              <a:rPr lang="es-ES" b="1"/>
              <a:t>1. CURSO ESCOLAR 2007/08. EXPLOTACION CODIGO CIAP P21</a:t>
            </a:r>
            <a:r>
              <a:rPr lang="es-ES"/>
              <a:t> </a:t>
            </a:r>
          </a:p>
        </p:txBody>
      </p:sp>
      <p:sp>
        <p:nvSpPr>
          <p:cNvPr id="214021" name="Rectangle 5"/>
          <p:cNvSpPr>
            <a:spLocks noChangeArrowheads="1"/>
          </p:cNvSpPr>
          <p:nvPr/>
        </p:nvSpPr>
        <p:spPr bwMode="auto">
          <a:xfrm>
            <a:off x="0" y="1690688"/>
            <a:ext cx="9144000" cy="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s-ES"/>
          </a:p>
        </p:txBody>
      </p:sp>
      <p:sp>
        <p:nvSpPr>
          <p:cNvPr id="214022" name="Rectangle 6"/>
          <p:cNvSpPr>
            <a:spLocks noChangeArrowheads="1"/>
          </p:cNvSpPr>
          <p:nvPr/>
        </p:nvSpPr>
        <p:spPr bwMode="auto">
          <a:xfrm>
            <a:off x="684213" y="1916113"/>
            <a:ext cx="7689850" cy="3667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l"/>
            <a:r>
              <a:rPr lang="es-ES" b="1"/>
              <a:t>1.3. TOTAL ÁREA III. LORCA. </a:t>
            </a:r>
            <a:r>
              <a:rPr lang="es-ES"/>
              <a:t>CENTRO / EDAD / Nº CIAP / TOTAL </a:t>
            </a:r>
          </a:p>
        </p:txBody>
      </p:sp>
      <p:pic>
        <p:nvPicPr>
          <p:cNvPr id="214024" name="Picture 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2852738"/>
            <a:ext cx="7951787" cy="30607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4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708400" y="333375"/>
            <a:ext cx="5256213" cy="576263"/>
          </a:xfrm>
          <a:noFill/>
          <a:ln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marL="25400" indent="-25400"/>
            <a:r>
              <a:rPr lang="es-ES" sz="1600" b="1">
                <a:solidFill>
                  <a:schemeClr val="bg1"/>
                </a:solidFill>
              </a:rPr>
              <a:t>Protocolo de coordinación de actuaciones educativas y sanitarias en la detección y diagnóstico del TDA-H</a:t>
            </a:r>
          </a:p>
        </p:txBody>
      </p:sp>
      <p:sp>
        <p:nvSpPr>
          <p:cNvPr id="215043" name="Rectangle 3"/>
          <p:cNvSpPr>
            <a:spLocks noGrp="1" noChangeArrowheads="1"/>
          </p:cNvSpPr>
          <p:nvPr>
            <p:ph type="body" sz="half" idx="1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1">
              <a:buFontTx/>
              <a:buNone/>
            </a:pPr>
            <a:endParaRPr lang="es-ES" sz="2400"/>
          </a:p>
          <a:p>
            <a:pPr lvl="1">
              <a:buFontTx/>
              <a:buNone/>
            </a:pPr>
            <a:endParaRPr lang="es-ES" sz="2000" i="1"/>
          </a:p>
        </p:txBody>
      </p:sp>
      <p:sp>
        <p:nvSpPr>
          <p:cNvPr id="215044" name="Rectangle 4"/>
          <p:cNvSpPr>
            <a:spLocks noChangeArrowheads="1"/>
          </p:cNvSpPr>
          <p:nvPr/>
        </p:nvSpPr>
        <p:spPr bwMode="auto">
          <a:xfrm>
            <a:off x="1042988" y="1484313"/>
            <a:ext cx="7245350" cy="3667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l"/>
            <a:r>
              <a:rPr lang="es-ES" b="1"/>
              <a:t>1. CURSO ESCOLAR 2007/08. EXPLOTACION CODIGO CIAP P21</a:t>
            </a:r>
            <a:r>
              <a:rPr lang="es-ES"/>
              <a:t> </a:t>
            </a:r>
          </a:p>
        </p:txBody>
      </p:sp>
      <p:sp>
        <p:nvSpPr>
          <p:cNvPr id="215045" name="Rectangle 5"/>
          <p:cNvSpPr>
            <a:spLocks noChangeArrowheads="1"/>
          </p:cNvSpPr>
          <p:nvPr/>
        </p:nvSpPr>
        <p:spPr bwMode="auto">
          <a:xfrm>
            <a:off x="0" y="1690688"/>
            <a:ext cx="9144000" cy="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s-ES"/>
          </a:p>
        </p:txBody>
      </p:sp>
      <p:sp>
        <p:nvSpPr>
          <p:cNvPr id="215046" name="Rectangle 6"/>
          <p:cNvSpPr>
            <a:spLocks noChangeArrowheads="1"/>
          </p:cNvSpPr>
          <p:nvPr/>
        </p:nvSpPr>
        <p:spPr bwMode="auto">
          <a:xfrm>
            <a:off x="684213" y="1916113"/>
            <a:ext cx="7689850" cy="3667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l"/>
            <a:r>
              <a:rPr lang="es-ES" b="1"/>
              <a:t>1.3. TOTAL ÁREA III. LORCA. </a:t>
            </a:r>
            <a:r>
              <a:rPr lang="es-ES"/>
              <a:t>CENTRO / EDAD / Nº CIAP / TOTAL </a:t>
            </a:r>
          </a:p>
        </p:txBody>
      </p:sp>
      <p:pic>
        <p:nvPicPr>
          <p:cNvPr id="215048" name="Picture 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3213100"/>
            <a:ext cx="8094662" cy="221138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09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708400" y="333375"/>
            <a:ext cx="5256213" cy="576263"/>
          </a:xfrm>
          <a:noFill/>
          <a:ln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marL="25400" indent="-25400"/>
            <a:r>
              <a:rPr lang="es-ES" sz="1600" b="1">
                <a:solidFill>
                  <a:schemeClr val="bg1"/>
                </a:solidFill>
              </a:rPr>
              <a:t>Protocolo de coordinación de actuaciones educativas y sanitarias en la detección y diagnóstico del TDA-H</a:t>
            </a:r>
          </a:p>
        </p:txBody>
      </p:sp>
      <p:sp>
        <p:nvSpPr>
          <p:cNvPr id="217091" name="Rectangle 3"/>
          <p:cNvSpPr>
            <a:spLocks noGrp="1" noChangeArrowheads="1"/>
          </p:cNvSpPr>
          <p:nvPr>
            <p:ph type="body" sz="half" idx="1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1">
              <a:buFontTx/>
              <a:buNone/>
            </a:pPr>
            <a:endParaRPr lang="es-ES" sz="2400"/>
          </a:p>
          <a:p>
            <a:pPr lvl="1">
              <a:buFontTx/>
              <a:buNone/>
            </a:pPr>
            <a:endParaRPr lang="es-ES" sz="2000" i="1"/>
          </a:p>
        </p:txBody>
      </p:sp>
      <p:sp>
        <p:nvSpPr>
          <p:cNvPr id="217092" name="Rectangle 4"/>
          <p:cNvSpPr>
            <a:spLocks noChangeArrowheads="1"/>
          </p:cNvSpPr>
          <p:nvPr/>
        </p:nvSpPr>
        <p:spPr bwMode="auto">
          <a:xfrm>
            <a:off x="1042988" y="1484313"/>
            <a:ext cx="7245350" cy="3667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l"/>
            <a:r>
              <a:rPr lang="es-ES" b="1"/>
              <a:t>1. CURSO ESCOLAR 2007/08. EXPLOTACION CODIGO CIAP P21</a:t>
            </a:r>
            <a:r>
              <a:rPr lang="es-ES"/>
              <a:t> </a:t>
            </a:r>
          </a:p>
        </p:txBody>
      </p:sp>
      <p:sp>
        <p:nvSpPr>
          <p:cNvPr id="217093" name="Rectangle 5"/>
          <p:cNvSpPr>
            <a:spLocks noChangeArrowheads="1"/>
          </p:cNvSpPr>
          <p:nvPr/>
        </p:nvSpPr>
        <p:spPr bwMode="auto">
          <a:xfrm>
            <a:off x="0" y="1690688"/>
            <a:ext cx="9144000" cy="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s-ES"/>
          </a:p>
        </p:txBody>
      </p:sp>
      <p:sp>
        <p:nvSpPr>
          <p:cNvPr id="217094" name="Rectangle 6"/>
          <p:cNvSpPr>
            <a:spLocks noChangeArrowheads="1"/>
          </p:cNvSpPr>
          <p:nvPr/>
        </p:nvSpPr>
        <p:spPr bwMode="auto">
          <a:xfrm>
            <a:off x="684213" y="1916113"/>
            <a:ext cx="7689850" cy="3667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l"/>
            <a:r>
              <a:rPr lang="es-ES" b="1"/>
              <a:t>1.3. TOTAL ÁREA III. LORCA. </a:t>
            </a:r>
            <a:r>
              <a:rPr lang="es-ES"/>
              <a:t>CENTRO / EDAD / Nº CIAP / TOTAL </a:t>
            </a:r>
          </a:p>
        </p:txBody>
      </p:sp>
      <p:pic>
        <p:nvPicPr>
          <p:cNvPr id="217096" name="Picture 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3573463"/>
            <a:ext cx="8431212" cy="15287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1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708400" y="333375"/>
            <a:ext cx="5256213" cy="576263"/>
          </a:xfrm>
          <a:noFill/>
          <a:ln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marL="25400" indent="-25400"/>
            <a:r>
              <a:rPr lang="es-ES" sz="1600" b="1">
                <a:solidFill>
                  <a:schemeClr val="bg1"/>
                </a:solidFill>
              </a:rPr>
              <a:t>Protocolo de coordinación de actuaciones educativas y sanitarias en la detección y diagnóstico del TDA-H</a:t>
            </a:r>
          </a:p>
        </p:txBody>
      </p:sp>
      <p:sp>
        <p:nvSpPr>
          <p:cNvPr id="219139" name="Rectangle 3"/>
          <p:cNvSpPr>
            <a:spLocks noGrp="1" noChangeArrowheads="1"/>
          </p:cNvSpPr>
          <p:nvPr>
            <p:ph type="body" sz="half" idx="1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1">
              <a:buFontTx/>
              <a:buNone/>
            </a:pPr>
            <a:endParaRPr lang="es-ES" sz="2400"/>
          </a:p>
          <a:p>
            <a:pPr lvl="1">
              <a:buFontTx/>
              <a:buNone/>
            </a:pPr>
            <a:endParaRPr lang="es-ES" sz="2000" i="1"/>
          </a:p>
        </p:txBody>
      </p:sp>
      <p:sp>
        <p:nvSpPr>
          <p:cNvPr id="219140" name="Rectangle 4"/>
          <p:cNvSpPr>
            <a:spLocks noChangeArrowheads="1"/>
          </p:cNvSpPr>
          <p:nvPr/>
        </p:nvSpPr>
        <p:spPr bwMode="auto">
          <a:xfrm>
            <a:off x="1042988" y="1484313"/>
            <a:ext cx="7245350" cy="3667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l"/>
            <a:r>
              <a:rPr lang="es-ES" b="1"/>
              <a:t>1. CURSO ESCOLAR 2007/08. EXPLOTACION CODIGO CIAP P21</a:t>
            </a:r>
            <a:r>
              <a:rPr lang="es-ES"/>
              <a:t> </a:t>
            </a:r>
          </a:p>
        </p:txBody>
      </p:sp>
      <p:sp>
        <p:nvSpPr>
          <p:cNvPr id="219141" name="Rectangle 5"/>
          <p:cNvSpPr>
            <a:spLocks noChangeArrowheads="1"/>
          </p:cNvSpPr>
          <p:nvPr/>
        </p:nvSpPr>
        <p:spPr bwMode="auto">
          <a:xfrm>
            <a:off x="0" y="1690688"/>
            <a:ext cx="9144000" cy="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s-ES"/>
          </a:p>
        </p:txBody>
      </p:sp>
      <p:sp>
        <p:nvSpPr>
          <p:cNvPr id="219142" name="Rectangle 6"/>
          <p:cNvSpPr>
            <a:spLocks noChangeArrowheads="1"/>
          </p:cNvSpPr>
          <p:nvPr/>
        </p:nvSpPr>
        <p:spPr bwMode="auto">
          <a:xfrm>
            <a:off x="684213" y="1916113"/>
            <a:ext cx="7689850" cy="3667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l"/>
            <a:r>
              <a:rPr lang="es-ES" b="1"/>
              <a:t>1.3. TOTAL ÁREA III. LORCA. </a:t>
            </a:r>
            <a:r>
              <a:rPr lang="es-ES"/>
              <a:t>CENTRO / EDAD / Nº CIAP / TOTAL </a:t>
            </a:r>
          </a:p>
        </p:txBody>
      </p:sp>
      <p:pic>
        <p:nvPicPr>
          <p:cNvPr id="219144" name="Picture 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3500438"/>
            <a:ext cx="8239125" cy="10255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06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708400" y="333375"/>
            <a:ext cx="5256213" cy="576263"/>
          </a:xfrm>
          <a:noFill/>
          <a:ln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marL="25400" indent="-25400"/>
            <a:r>
              <a:rPr lang="es-ES" sz="1600" b="1">
                <a:solidFill>
                  <a:schemeClr val="bg1"/>
                </a:solidFill>
              </a:rPr>
              <a:t>Protocolo de coordinación de actuaciones educativas y sanitarias en la detección y diagnóstico del TDA-H</a:t>
            </a:r>
          </a:p>
        </p:txBody>
      </p:sp>
      <p:sp>
        <p:nvSpPr>
          <p:cNvPr id="216067" name="Rectangle 3"/>
          <p:cNvSpPr>
            <a:spLocks noGrp="1" noChangeArrowheads="1"/>
          </p:cNvSpPr>
          <p:nvPr>
            <p:ph type="body" sz="half" idx="1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1">
              <a:buFontTx/>
              <a:buNone/>
            </a:pPr>
            <a:endParaRPr lang="es-ES" sz="2400"/>
          </a:p>
          <a:p>
            <a:pPr lvl="1">
              <a:buFontTx/>
              <a:buNone/>
            </a:pPr>
            <a:endParaRPr lang="es-ES" sz="2000" i="1"/>
          </a:p>
        </p:txBody>
      </p:sp>
      <p:sp>
        <p:nvSpPr>
          <p:cNvPr id="216068" name="Rectangle 4"/>
          <p:cNvSpPr>
            <a:spLocks noChangeArrowheads="1"/>
          </p:cNvSpPr>
          <p:nvPr/>
        </p:nvSpPr>
        <p:spPr bwMode="auto">
          <a:xfrm>
            <a:off x="1042988" y="1484313"/>
            <a:ext cx="7245350" cy="3667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l"/>
            <a:r>
              <a:rPr lang="es-ES" b="1"/>
              <a:t>1. CURSO ESCOLAR 2007/08. EXPLOTACION CODIGO CIAP P21</a:t>
            </a:r>
            <a:r>
              <a:rPr lang="es-ES"/>
              <a:t> </a:t>
            </a:r>
          </a:p>
        </p:txBody>
      </p:sp>
      <p:sp>
        <p:nvSpPr>
          <p:cNvPr id="216069" name="Rectangle 5"/>
          <p:cNvSpPr>
            <a:spLocks noChangeArrowheads="1"/>
          </p:cNvSpPr>
          <p:nvPr/>
        </p:nvSpPr>
        <p:spPr bwMode="auto">
          <a:xfrm>
            <a:off x="0" y="1690688"/>
            <a:ext cx="9144000" cy="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s-ES"/>
          </a:p>
        </p:txBody>
      </p:sp>
      <p:sp>
        <p:nvSpPr>
          <p:cNvPr id="216070" name="Rectangle 6"/>
          <p:cNvSpPr>
            <a:spLocks noChangeArrowheads="1"/>
          </p:cNvSpPr>
          <p:nvPr/>
        </p:nvSpPr>
        <p:spPr bwMode="auto">
          <a:xfrm>
            <a:off x="684213" y="1916113"/>
            <a:ext cx="7689850" cy="3667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l"/>
            <a:r>
              <a:rPr lang="es-ES" b="1"/>
              <a:t>1.3. TOTAL ÁREA III. LORCA. </a:t>
            </a:r>
            <a:r>
              <a:rPr lang="es-ES"/>
              <a:t>CENTRO / EDAD / Nº CIAP / TOTAL </a:t>
            </a:r>
          </a:p>
        </p:txBody>
      </p:sp>
      <p:pic>
        <p:nvPicPr>
          <p:cNvPr id="216072" name="Picture 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3644900"/>
            <a:ext cx="8167688" cy="14843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11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708400" y="333375"/>
            <a:ext cx="5256213" cy="576263"/>
          </a:xfrm>
          <a:noFill/>
          <a:ln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marL="25400" indent="-25400"/>
            <a:r>
              <a:rPr lang="es-ES" sz="1600" b="1">
                <a:solidFill>
                  <a:schemeClr val="bg1"/>
                </a:solidFill>
              </a:rPr>
              <a:t>Protocolo de coordinación de actuaciones educativas y sanitarias en la detección y diagnóstico del TDA-H</a:t>
            </a:r>
          </a:p>
        </p:txBody>
      </p:sp>
      <p:sp>
        <p:nvSpPr>
          <p:cNvPr id="218115" name="Rectangle 3"/>
          <p:cNvSpPr>
            <a:spLocks noGrp="1" noChangeArrowheads="1"/>
          </p:cNvSpPr>
          <p:nvPr>
            <p:ph type="body" sz="half" idx="1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1">
              <a:buFontTx/>
              <a:buNone/>
            </a:pPr>
            <a:endParaRPr lang="es-ES" sz="2400"/>
          </a:p>
          <a:p>
            <a:pPr lvl="1">
              <a:buFontTx/>
              <a:buNone/>
            </a:pPr>
            <a:endParaRPr lang="es-ES" sz="2000" i="1"/>
          </a:p>
        </p:txBody>
      </p:sp>
      <p:sp>
        <p:nvSpPr>
          <p:cNvPr id="218116" name="Rectangle 4"/>
          <p:cNvSpPr>
            <a:spLocks noChangeArrowheads="1"/>
          </p:cNvSpPr>
          <p:nvPr/>
        </p:nvSpPr>
        <p:spPr bwMode="auto">
          <a:xfrm>
            <a:off x="1042988" y="1484313"/>
            <a:ext cx="7245350" cy="3667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l"/>
            <a:r>
              <a:rPr lang="es-ES" b="1"/>
              <a:t>1. CURSO ESCOLAR 2007/08. EXPLOTACION CODIGO CIAP P21</a:t>
            </a:r>
            <a:r>
              <a:rPr lang="es-ES"/>
              <a:t> </a:t>
            </a:r>
          </a:p>
        </p:txBody>
      </p:sp>
      <p:sp>
        <p:nvSpPr>
          <p:cNvPr id="218117" name="Rectangle 5"/>
          <p:cNvSpPr>
            <a:spLocks noChangeArrowheads="1"/>
          </p:cNvSpPr>
          <p:nvPr/>
        </p:nvSpPr>
        <p:spPr bwMode="auto">
          <a:xfrm>
            <a:off x="0" y="1690688"/>
            <a:ext cx="9144000" cy="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s-ES"/>
          </a:p>
        </p:txBody>
      </p:sp>
      <p:sp>
        <p:nvSpPr>
          <p:cNvPr id="218118" name="Rectangle 6"/>
          <p:cNvSpPr>
            <a:spLocks noChangeArrowheads="1"/>
          </p:cNvSpPr>
          <p:nvPr/>
        </p:nvSpPr>
        <p:spPr bwMode="auto">
          <a:xfrm>
            <a:off x="684213" y="1916113"/>
            <a:ext cx="7689850" cy="3667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l"/>
            <a:r>
              <a:rPr lang="es-ES" b="1"/>
              <a:t>1.3. TOTAL ÁREA III. LORCA. </a:t>
            </a:r>
            <a:r>
              <a:rPr lang="es-ES"/>
              <a:t>CENTRO / EDAD / Nº CIAP / TOTAL </a:t>
            </a:r>
          </a:p>
        </p:txBody>
      </p:sp>
      <p:pic>
        <p:nvPicPr>
          <p:cNvPr id="218120" name="Picture 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3357563"/>
            <a:ext cx="8094663" cy="1955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18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708400" y="333375"/>
            <a:ext cx="5256213" cy="576263"/>
          </a:xfrm>
          <a:noFill/>
          <a:ln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marL="25400" indent="-25400"/>
            <a:r>
              <a:rPr lang="es-ES" sz="1600" b="1">
                <a:solidFill>
                  <a:schemeClr val="bg1"/>
                </a:solidFill>
              </a:rPr>
              <a:t>Protocolo de coordinación de actuaciones educativas y sanitarias en la detección y diagnóstico del TDA-H</a:t>
            </a:r>
          </a:p>
        </p:txBody>
      </p:sp>
      <p:sp>
        <p:nvSpPr>
          <p:cNvPr id="221187" name="Rectangle 3"/>
          <p:cNvSpPr>
            <a:spLocks noGrp="1" noChangeArrowheads="1"/>
          </p:cNvSpPr>
          <p:nvPr>
            <p:ph type="body" sz="half" idx="1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1">
              <a:buFontTx/>
              <a:buNone/>
            </a:pPr>
            <a:endParaRPr lang="es-ES" sz="2400"/>
          </a:p>
          <a:p>
            <a:pPr lvl="1">
              <a:buFontTx/>
              <a:buNone/>
            </a:pPr>
            <a:endParaRPr lang="es-ES" sz="2000" i="1"/>
          </a:p>
        </p:txBody>
      </p:sp>
      <p:sp>
        <p:nvSpPr>
          <p:cNvPr id="221188" name="Rectangle 4"/>
          <p:cNvSpPr>
            <a:spLocks noChangeArrowheads="1"/>
          </p:cNvSpPr>
          <p:nvPr/>
        </p:nvSpPr>
        <p:spPr bwMode="auto">
          <a:xfrm>
            <a:off x="1042988" y="1484313"/>
            <a:ext cx="7448550" cy="3667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l"/>
            <a:r>
              <a:rPr lang="es-ES" b="1"/>
              <a:t>2. CURSO ESCOLAR 2008/09. EXPLOTACIÓN CIAP P21, P22 y P81</a:t>
            </a:r>
            <a:r>
              <a:rPr lang="es-ES"/>
              <a:t> </a:t>
            </a:r>
          </a:p>
        </p:txBody>
      </p:sp>
      <p:sp>
        <p:nvSpPr>
          <p:cNvPr id="221189" name="Rectangle 5"/>
          <p:cNvSpPr>
            <a:spLocks noChangeArrowheads="1"/>
          </p:cNvSpPr>
          <p:nvPr/>
        </p:nvSpPr>
        <p:spPr bwMode="auto">
          <a:xfrm>
            <a:off x="0" y="1690688"/>
            <a:ext cx="9144000" cy="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s-ES"/>
          </a:p>
        </p:txBody>
      </p:sp>
      <p:sp>
        <p:nvSpPr>
          <p:cNvPr id="221190" name="Rectangle 6"/>
          <p:cNvSpPr>
            <a:spLocks noChangeArrowheads="1"/>
          </p:cNvSpPr>
          <p:nvPr/>
        </p:nvSpPr>
        <p:spPr bwMode="auto">
          <a:xfrm>
            <a:off x="827088" y="1916113"/>
            <a:ext cx="7262812" cy="3667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l"/>
            <a:r>
              <a:rPr lang="es-ES" b="1"/>
              <a:t>2.1. TOTAL CIAP ÁREA III. LORCA. </a:t>
            </a:r>
            <a:r>
              <a:rPr lang="es-ES"/>
              <a:t>CENTRO / SEXO / TOTAL </a:t>
            </a:r>
          </a:p>
        </p:txBody>
      </p:sp>
      <p:pic>
        <p:nvPicPr>
          <p:cNvPr id="221192" name="Picture 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47813" y="3068638"/>
            <a:ext cx="6215062" cy="28860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21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708400" y="333375"/>
            <a:ext cx="5256213" cy="576263"/>
          </a:xfrm>
          <a:noFill/>
          <a:ln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marL="25400" indent="-25400"/>
            <a:r>
              <a:rPr lang="es-ES" sz="1600" b="1">
                <a:solidFill>
                  <a:schemeClr val="bg1"/>
                </a:solidFill>
              </a:rPr>
              <a:t>Protocolo de coordinación de actuaciones educativas y sanitarias en la detección y diagnóstico del TDA-H</a:t>
            </a:r>
          </a:p>
        </p:txBody>
      </p:sp>
      <p:sp>
        <p:nvSpPr>
          <p:cNvPr id="222211" name="Rectangle 3"/>
          <p:cNvSpPr>
            <a:spLocks noGrp="1" noChangeArrowheads="1"/>
          </p:cNvSpPr>
          <p:nvPr>
            <p:ph type="body" sz="half" idx="1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1">
              <a:buFontTx/>
              <a:buNone/>
            </a:pPr>
            <a:endParaRPr lang="es-ES" sz="2400"/>
          </a:p>
          <a:p>
            <a:pPr lvl="1">
              <a:buFontTx/>
              <a:buNone/>
            </a:pPr>
            <a:endParaRPr lang="es-ES" sz="2000" i="1"/>
          </a:p>
        </p:txBody>
      </p:sp>
      <p:sp>
        <p:nvSpPr>
          <p:cNvPr id="222212" name="Rectangle 4"/>
          <p:cNvSpPr>
            <a:spLocks noChangeArrowheads="1"/>
          </p:cNvSpPr>
          <p:nvPr/>
        </p:nvSpPr>
        <p:spPr bwMode="auto">
          <a:xfrm>
            <a:off x="1042988" y="1484313"/>
            <a:ext cx="7448550" cy="3667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l"/>
            <a:r>
              <a:rPr lang="es-ES" b="1"/>
              <a:t>2. CURSO ESCOLAR 2008/09. EXPLOTACIÓN CIAP P21, P22 y P81</a:t>
            </a:r>
            <a:r>
              <a:rPr lang="es-ES"/>
              <a:t> </a:t>
            </a:r>
          </a:p>
        </p:txBody>
      </p:sp>
      <p:sp>
        <p:nvSpPr>
          <p:cNvPr id="222213" name="Rectangle 5"/>
          <p:cNvSpPr>
            <a:spLocks noChangeArrowheads="1"/>
          </p:cNvSpPr>
          <p:nvPr/>
        </p:nvSpPr>
        <p:spPr bwMode="auto">
          <a:xfrm>
            <a:off x="0" y="1690688"/>
            <a:ext cx="9144000" cy="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s-ES"/>
          </a:p>
        </p:txBody>
      </p:sp>
      <p:sp>
        <p:nvSpPr>
          <p:cNvPr id="222214" name="Rectangle 6"/>
          <p:cNvSpPr>
            <a:spLocks noChangeArrowheads="1"/>
          </p:cNvSpPr>
          <p:nvPr/>
        </p:nvSpPr>
        <p:spPr bwMode="auto">
          <a:xfrm>
            <a:off x="1547813" y="1916113"/>
            <a:ext cx="6381750" cy="3667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l"/>
            <a:r>
              <a:rPr lang="es-ES" b="1"/>
              <a:t>2.2. GRÁFICA TOTAL ÁREA III. LORCA. </a:t>
            </a:r>
            <a:r>
              <a:rPr lang="es-ES"/>
              <a:t>CENTRO / SEXO </a:t>
            </a:r>
          </a:p>
        </p:txBody>
      </p:sp>
      <p:pic>
        <p:nvPicPr>
          <p:cNvPr id="222216" name="Picture 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2565400"/>
            <a:ext cx="8175625" cy="39227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23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708400" y="333375"/>
            <a:ext cx="5256213" cy="576263"/>
          </a:xfrm>
          <a:noFill/>
          <a:ln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marL="25400" indent="-25400"/>
            <a:r>
              <a:rPr lang="es-ES" sz="1600" b="1">
                <a:solidFill>
                  <a:schemeClr val="bg1"/>
                </a:solidFill>
              </a:rPr>
              <a:t>Protocolo de coordinación de actuaciones educativas y sanitarias en la detección y diagnóstico del TDA-H</a:t>
            </a:r>
          </a:p>
        </p:txBody>
      </p:sp>
      <p:sp>
        <p:nvSpPr>
          <p:cNvPr id="223235" name="Rectangle 3"/>
          <p:cNvSpPr>
            <a:spLocks noGrp="1" noChangeArrowheads="1"/>
          </p:cNvSpPr>
          <p:nvPr>
            <p:ph type="body" sz="half" idx="1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1">
              <a:buFontTx/>
              <a:buNone/>
            </a:pPr>
            <a:endParaRPr lang="es-ES" sz="2400"/>
          </a:p>
          <a:p>
            <a:pPr lvl="1">
              <a:buFontTx/>
              <a:buNone/>
            </a:pPr>
            <a:endParaRPr lang="es-ES" sz="2000" i="1"/>
          </a:p>
        </p:txBody>
      </p:sp>
      <p:sp>
        <p:nvSpPr>
          <p:cNvPr id="223236" name="Rectangle 4"/>
          <p:cNvSpPr>
            <a:spLocks noChangeArrowheads="1"/>
          </p:cNvSpPr>
          <p:nvPr/>
        </p:nvSpPr>
        <p:spPr bwMode="auto">
          <a:xfrm>
            <a:off x="1042988" y="1484313"/>
            <a:ext cx="7448550" cy="3667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l"/>
            <a:r>
              <a:rPr lang="es-ES" b="1"/>
              <a:t>2. CURSO ESCOLAR 2008/09. EXPLOTACIÓN CIAP P21, P22 y P81</a:t>
            </a:r>
            <a:r>
              <a:rPr lang="es-ES"/>
              <a:t> </a:t>
            </a:r>
          </a:p>
        </p:txBody>
      </p:sp>
      <p:sp>
        <p:nvSpPr>
          <p:cNvPr id="223237" name="Rectangle 5"/>
          <p:cNvSpPr>
            <a:spLocks noChangeArrowheads="1"/>
          </p:cNvSpPr>
          <p:nvPr/>
        </p:nvSpPr>
        <p:spPr bwMode="auto">
          <a:xfrm>
            <a:off x="0" y="1690688"/>
            <a:ext cx="9144000" cy="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s-ES"/>
          </a:p>
        </p:txBody>
      </p:sp>
      <p:sp>
        <p:nvSpPr>
          <p:cNvPr id="223238" name="Rectangle 6"/>
          <p:cNvSpPr>
            <a:spLocks noChangeArrowheads="1"/>
          </p:cNvSpPr>
          <p:nvPr/>
        </p:nvSpPr>
        <p:spPr bwMode="auto">
          <a:xfrm>
            <a:off x="827088" y="2052638"/>
            <a:ext cx="7951787" cy="3667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l"/>
            <a:r>
              <a:rPr lang="es-ES" b="1"/>
              <a:t>2.3. TOTAL ÁREA III. LORCA. </a:t>
            </a:r>
            <a:r>
              <a:rPr lang="es-ES"/>
              <a:t>TSI / CENTRO / Nº CIAP / % TSI CON CIAP</a:t>
            </a:r>
          </a:p>
        </p:txBody>
      </p:sp>
      <p:pic>
        <p:nvPicPr>
          <p:cNvPr id="223243" name="Picture 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3213100"/>
            <a:ext cx="8383587" cy="26146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25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708400" y="333375"/>
            <a:ext cx="5256213" cy="576263"/>
          </a:xfrm>
          <a:noFill/>
          <a:ln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marL="25400" indent="-25400"/>
            <a:r>
              <a:rPr lang="es-ES" sz="1600" b="1">
                <a:solidFill>
                  <a:schemeClr val="bg1"/>
                </a:solidFill>
              </a:rPr>
              <a:t>Protocolo de coordinación de actuaciones educativas y sanitarias en la detección y diagnóstico del TDA-H</a:t>
            </a:r>
          </a:p>
        </p:txBody>
      </p:sp>
      <p:sp>
        <p:nvSpPr>
          <p:cNvPr id="224259" name="Rectangle 3"/>
          <p:cNvSpPr>
            <a:spLocks noGrp="1" noChangeArrowheads="1"/>
          </p:cNvSpPr>
          <p:nvPr>
            <p:ph type="body" sz="half" idx="1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1">
              <a:buFontTx/>
              <a:buNone/>
            </a:pPr>
            <a:endParaRPr lang="es-ES" sz="2400"/>
          </a:p>
          <a:p>
            <a:pPr lvl="1">
              <a:buFontTx/>
              <a:buNone/>
            </a:pPr>
            <a:endParaRPr lang="es-ES" sz="2000" i="1"/>
          </a:p>
        </p:txBody>
      </p:sp>
      <p:sp>
        <p:nvSpPr>
          <p:cNvPr id="224260" name="Rectangle 4"/>
          <p:cNvSpPr>
            <a:spLocks noChangeArrowheads="1"/>
          </p:cNvSpPr>
          <p:nvPr/>
        </p:nvSpPr>
        <p:spPr bwMode="auto">
          <a:xfrm>
            <a:off x="1042988" y="1484313"/>
            <a:ext cx="7448550" cy="3667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l"/>
            <a:r>
              <a:rPr lang="es-ES" b="1"/>
              <a:t>2. CURSO ESCOLAR 2008/09. EXPLOTACIÓN CIAP P21, P22 y P81</a:t>
            </a:r>
            <a:r>
              <a:rPr lang="es-ES"/>
              <a:t> </a:t>
            </a:r>
          </a:p>
        </p:txBody>
      </p:sp>
      <p:sp>
        <p:nvSpPr>
          <p:cNvPr id="224261" name="Rectangle 5"/>
          <p:cNvSpPr>
            <a:spLocks noChangeArrowheads="1"/>
          </p:cNvSpPr>
          <p:nvPr/>
        </p:nvSpPr>
        <p:spPr bwMode="auto">
          <a:xfrm>
            <a:off x="0" y="1690688"/>
            <a:ext cx="9144000" cy="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s-ES"/>
          </a:p>
        </p:txBody>
      </p:sp>
      <p:sp>
        <p:nvSpPr>
          <p:cNvPr id="224262" name="Rectangle 6"/>
          <p:cNvSpPr>
            <a:spLocks noChangeArrowheads="1"/>
          </p:cNvSpPr>
          <p:nvPr/>
        </p:nvSpPr>
        <p:spPr bwMode="auto">
          <a:xfrm>
            <a:off x="1835150" y="2060575"/>
            <a:ext cx="5513388" cy="3667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l"/>
            <a:r>
              <a:rPr lang="es-ES" b="1"/>
              <a:t>2.4. TOTAL SMS. </a:t>
            </a:r>
            <a:r>
              <a:rPr lang="es-ES"/>
              <a:t>TSI / Nº CIAP / % TSI CON CIAP </a:t>
            </a:r>
          </a:p>
        </p:txBody>
      </p:sp>
      <p:pic>
        <p:nvPicPr>
          <p:cNvPr id="224264" name="Picture 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3141663"/>
            <a:ext cx="8113713" cy="344328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8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708400" y="333375"/>
            <a:ext cx="5256213" cy="576263"/>
          </a:xfrm>
          <a:noFill/>
          <a:ln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marL="25400" indent="-25400"/>
            <a:r>
              <a:rPr lang="es-ES" sz="1600" b="1">
                <a:solidFill>
                  <a:schemeClr val="bg1"/>
                </a:solidFill>
              </a:rPr>
              <a:t>Protocolo de coordinación de actuaciones educativas y sanitarias en la detección y diagnóstico del TDA-H</a:t>
            </a:r>
          </a:p>
        </p:txBody>
      </p:sp>
      <p:sp>
        <p:nvSpPr>
          <p:cNvPr id="225283" name="Rectangle 3"/>
          <p:cNvSpPr>
            <a:spLocks noGrp="1" noChangeArrowheads="1"/>
          </p:cNvSpPr>
          <p:nvPr>
            <p:ph type="body" sz="half" idx="1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1">
              <a:buFontTx/>
              <a:buNone/>
            </a:pPr>
            <a:endParaRPr lang="es-ES" sz="2400"/>
          </a:p>
          <a:p>
            <a:pPr lvl="1">
              <a:buFontTx/>
              <a:buNone/>
            </a:pPr>
            <a:endParaRPr lang="es-ES" sz="2000" i="1"/>
          </a:p>
        </p:txBody>
      </p:sp>
      <p:sp>
        <p:nvSpPr>
          <p:cNvPr id="225284" name="Rectangle 4"/>
          <p:cNvSpPr>
            <a:spLocks noChangeArrowheads="1"/>
          </p:cNvSpPr>
          <p:nvPr/>
        </p:nvSpPr>
        <p:spPr bwMode="auto">
          <a:xfrm>
            <a:off x="1042988" y="1484313"/>
            <a:ext cx="7448550" cy="3667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l"/>
            <a:r>
              <a:rPr lang="es-ES" b="1"/>
              <a:t>2. CURSO ESCOLAR 2008/09. EXPLOTACIÓN CIAP P21, P22 y P81</a:t>
            </a:r>
            <a:r>
              <a:rPr lang="es-ES"/>
              <a:t> </a:t>
            </a:r>
          </a:p>
        </p:txBody>
      </p:sp>
      <p:sp>
        <p:nvSpPr>
          <p:cNvPr id="225285" name="Rectangle 5"/>
          <p:cNvSpPr>
            <a:spLocks noChangeArrowheads="1"/>
          </p:cNvSpPr>
          <p:nvPr/>
        </p:nvSpPr>
        <p:spPr bwMode="auto">
          <a:xfrm>
            <a:off x="0" y="1690688"/>
            <a:ext cx="9144000" cy="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s-ES"/>
          </a:p>
        </p:txBody>
      </p:sp>
      <p:sp>
        <p:nvSpPr>
          <p:cNvPr id="225286" name="Rectangle 6"/>
          <p:cNvSpPr>
            <a:spLocks noChangeArrowheads="1"/>
          </p:cNvSpPr>
          <p:nvPr/>
        </p:nvSpPr>
        <p:spPr bwMode="auto">
          <a:xfrm>
            <a:off x="1835150" y="2060575"/>
            <a:ext cx="5568950" cy="3667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l"/>
            <a:r>
              <a:rPr lang="es-ES" b="1"/>
              <a:t>2.5 PIRAMIDE POBLACIONAL TDAH TOTAL SMS</a:t>
            </a:r>
            <a:r>
              <a:rPr lang="es-ES"/>
              <a:t> </a:t>
            </a:r>
          </a:p>
        </p:txBody>
      </p:sp>
      <p:pic>
        <p:nvPicPr>
          <p:cNvPr id="225288" name="Picture 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03350" y="2708275"/>
            <a:ext cx="6232525" cy="37512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Network</Template>
  <TotalTime>2921</TotalTime>
  <Words>523</Words>
  <Application>Microsoft PowerPoint</Application>
  <PresentationFormat>Presentación en pantalla (4:3)</PresentationFormat>
  <Paragraphs>50</Paragraphs>
  <Slides>17</Slides>
  <Notes>0</Notes>
  <HiddenSlides>0</HiddenSlides>
  <MMClips>0</MMClips>
  <ScaleCrop>false</ScaleCrop>
  <HeadingPairs>
    <vt:vector size="8" baseType="variant">
      <vt:variant>
        <vt:lpstr>Fuentes usadas</vt:lpstr>
      </vt:variant>
      <vt:variant>
        <vt:i4>3</vt:i4>
      </vt:variant>
      <vt:variant>
        <vt:lpstr>Plantilla de diseño</vt:lpstr>
      </vt:variant>
      <vt:variant>
        <vt:i4>1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17</vt:i4>
      </vt:variant>
    </vt:vector>
  </HeadingPairs>
  <TitlesOfParts>
    <vt:vector size="22" baseType="lpstr">
      <vt:lpstr>Arial</vt:lpstr>
      <vt:lpstr>Times New Roman</vt:lpstr>
      <vt:lpstr>Verdana</vt:lpstr>
      <vt:lpstr>Diseño predeterminado</vt:lpstr>
      <vt:lpstr>Gráfico de Microsoft Office Excel</vt:lpstr>
      <vt:lpstr> </vt:lpstr>
      <vt:lpstr>Protocolo de coordinación de actuaciones educativas y sanitarias en la detección y diagnóstico del TDA-H</vt:lpstr>
      <vt:lpstr>Protocolo de coordinación de actuaciones educativas y sanitarias en la detección y diagnóstico del TDA-H</vt:lpstr>
      <vt:lpstr>Protocolo de coordinación de actuaciones educativas y sanitarias en la detección y diagnóstico del TDA-H</vt:lpstr>
      <vt:lpstr>Protocolo de coordinación de actuaciones educativas y sanitarias en la detección y diagnóstico del TDA-H</vt:lpstr>
      <vt:lpstr>Protocolo de coordinación de actuaciones educativas y sanitarias en la detección y diagnóstico del TDA-H</vt:lpstr>
      <vt:lpstr>Protocolo de coordinación de actuaciones educativas y sanitarias en la detección y diagnóstico del TDA-H</vt:lpstr>
      <vt:lpstr>Protocolo de coordinación de actuaciones educativas y sanitarias en la detección y diagnóstico del TDA-H</vt:lpstr>
      <vt:lpstr>Protocolo de coordinación de actuaciones educativas y sanitarias en la detección y diagnóstico del TDA-H</vt:lpstr>
      <vt:lpstr>Protocolo de coordinación de actuaciones educativas y sanitarias en la detección y diagnóstico del TDA-H</vt:lpstr>
      <vt:lpstr>Protocolo de coordinación de actuaciones educativas y sanitarias en la detección y diagnóstico del TDA-H</vt:lpstr>
      <vt:lpstr>Protocolo de coordinación de actuaciones educativas y sanitarias en la detección y diagnóstico del TDA-H</vt:lpstr>
      <vt:lpstr>Protocolo de coordinación de actuaciones educativas y sanitarias en la detección y diagnóstico del TDA-H</vt:lpstr>
      <vt:lpstr>Protocolo de coordinación de actuaciones educativas y sanitarias en la detección y diagnóstico del TDA-H</vt:lpstr>
      <vt:lpstr>Protocolo de coordinación de actuaciones educativas y sanitarias en la detección y diagnóstico del TDA-H</vt:lpstr>
      <vt:lpstr>Protocolo de coordinación de actuaciones educativas y sanitarias en la detección y diagnóstico del TDA-H</vt:lpstr>
      <vt:lpstr>Protocolo de coordinación de actuaciones educativas y sanitarias en la detección y diagnóstico del TDA-H</vt:lpstr>
    </vt:vector>
  </TitlesOfParts>
  <Company>Solera Reservada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Yolanda López Benavente</dc:creator>
  <cp:lastModifiedBy>Antonio</cp:lastModifiedBy>
  <cp:revision>127</cp:revision>
  <dcterms:created xsi:type="dcterms:W3CDTF">2006-09-19T16:04:16Z</dcterms:created>
  <dcterms:modified xsi:type="dcterms:W3CDTF">2010-04-25T07:23:42Z</dcterms:modified>
</cp:coreProperties>
</file>